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9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05" r:id="rId5"/>
    <p:sldMasterId id="2147483690" r:id="rId6"/>
    <p:sldMasterId id="2147483682" r:id="rId7"/>
    <p:sldMasterId id="2147483674" r:id="rId8"/>
    <p:sldMasterId id="2147483698" r:id="rId9"/>
    <p:sldMasterId id="2147483755" r:id="rId10"/>
    <p:sldMasterId id="2147483805" r:id="rId11"/>
    <p:sldMasterId id="2147483831" r:id="rId12"/>
  </p:sldMasterIdLst>
  <p:notesMasterIdLst>
    <p:notesMasterId r:id="rId35"/>
  </p:notesMasterIdLst>
  <p:handoutMasterIdLst>
    <p:handoutMasterId r:id="rId36"/>
  </p:handoutMasterIdLst>
  <p:sldIdLst>
    <p:sldId id="2152" r:id="rId13"/>
    <p:sldId id="2251" r:id="rId14"/>
    <p:sldId id="2249" r:id="rId15"/>
    <p:sldId id="2252" r:id="rId16"/>
    <p:sldId id="2261" r:id="rId17"/>
    <p:sldId id="2262" r:id="rId18"/>
    <p:sldId id="2259" r:id="rId19"/>
    <p:sldId id="2260" r:id="rId20"/>
    <p:sldId id="2263" r:id="rId21"/>
    <p:sldId id="2264" r:id="rId22"/>
    <p:sldId id="2265" r:id="rId23"/>
    <p:sldId id="2253" r:id="rId24"/>
    <p:sldId id="2245" r:id="rId25"/>
    <p:sldId id="2266" r:id="rId26"/>
    <p:sldId id="2267" r:id="rId27"/>
    <p:sldId id="2268" r:id="rId28"/>
    <p:sldId id="2269" r:id="rId29"/>
    <p:sldId id="2270" r:id="rId30"/>
    <p:sldId id="2150" r:id="rId31"/>
    <p:sldId id="2256" r:id="rId32"/>
    <p:sldId id="2235" r:id="rId33"/>
    <p:sldId id="2255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F5726E-51E0-493B-B256-084E8AB8D304}">
          <p14:sldIdLst>
            <p14:sldId id="2152"/>
            <p14:sldId id="2251"/>
            <p14:sldId id="2249"/>
            <p14:sldId id="2252"/>
            <p14:sldId id="2261"/>
            <p14:sldId id="2262"/>
            <p14:sldId id="2259"/>
            <p14:sldId id="2260"/>
            <p14:sldId id="2263"/>
            <p14:sldId id="2264"/>
            <p14:sldId id="2265"/>
            <p14:sldId id="2253"/>
            <p14:sldId id="2245"/>
            <p14:sldId id="2266"/>
            <p14:sldId id="2267"/>
            <p14:sldId id="2268"/>
            <p14:sldId id="2269"/>
            <p14:sldId id="2270"/>
            <p14:sldId id="2150"/>
            <p14:sldId id="2256"/>
            <p14:sldId id="2235"/>
            <p14:sldId id="22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36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ez Davila, Luis" initials="MDL" lastIdx="1" clrIdx="0">
    <p:extLst>
      <p:ext uri="{19B8F6BF-5375-455C-9EA6-DF929625EA0E}">
        <p15:presenceInfo xmlns:p15="http://schemas.microsoft.com/office/powerpoint/2012/main" userId="S-1-5-21-3555285318-3598121220-927574299-1085900" providerId="AD"/>
      </p:ext>
    </p:extLst>
  </p:cmAuthor>
  <p:cmAuthor id="2" name="Nareshkumar Chandrahasan Senthilkumar" initials="NCS" lastIdx="14" clrIdx="1">
    <p:extLst>
      <p:ext uri="{19B8F6BF-5375-455C-9EA6-DF929625EA0E}">
        <p15:presenceInfo xmlns:p15="http://schemas.microsoft.com/office/powerpoint/2012/main" userId="S-1-5-21-2393973392-930299080-4041974831-52681" providerId="AD"/>
      </p:ext>
    </p:extLst>
  </p:cmAuthor>
  <p:cmAuthor id="3" name="Shivani Sai Vasavi Surisetty" initials="SSVS" lastIdx="3" clrIdx="2">
    <p:extLst>
      <p:ext uri="{19B8F6BF-5375-455C-9EA6-DF929625EA0E}">
        <p15:presenceInfo xmlns:p15="http://schemas.microsoft.com/office/powerpoint/2012/main" userId="S-1-5-21-2393973392-930299080-4041974831-34479" providerId="AD"/>
      </p:ext>
    </p:extLst>
  </p:cmAuthor>
  <p:cmAuthor id="4" name="Asha Radhakrishnan Nair" initials="ARN" lastIdx="52" clrIdx="3">
    <p:extLst>
      <p:ext uri="{19B8F6BF-5375-455C-9EA6-DF929625EA0E}">
        <p15:presenceInfo xmlns:p15="http://schemas.microsoft.com/office/powerpoint/2012/main" userId="Asha Radhakrishnan Nair" providerId="None"/>
      </p:ext>
    </p:extLst>
  </p:cmAuthor>
  <p:cmAuthor id="5" name="Adithya A" initials="AA" lastIdx="6" clrIdx="4">
    <p:extLst>
      <p:ext uri="{19B8F6BF-5375-455C-9EA6-DF929625EA0E}">
        <p15:presenceInfo xmlns:p15="http://schemas.microsoft.com/office/powerpoint/2012/main" userId="S-1-5-21-2393973392-930299080-4041974831-355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B7E7"/>
    <a:srgbClr val="00B050"/>
    <a:srgbClr val="FAC2BA"/>
    <a:srgbClr val="F5F5F5"/>
    <a:srgbClr val="A8B400"/>
    <a:srgbClr val="EAAB00"/>
    <a:srgbClr val="99FF66"/>
    <a:srgbClr val="92D050"/>
    <a:srgbClr val="93FB9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C05CF-A349-499B-8441-99D7BF2CC9A0}" v="246" dt="2019-11-11T12:36:46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94" y="102"/>
      </p:cViewPr>
      <p:guideLst>
        <p:guide orient="horz" pos="636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viewProps" Target="viewProps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35748-B7FA-4667-B200-5D26C0F1858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1C6E5E8-6CE6-4E59-B57C-E2F11B208E36}">
      <dgm:prSet phldrT="[Text]"/>
      <dgm:spPr/>
      <dgm:t>
        <a:bodyPr/>
        <a:lstStyle/>
        <a:p>
          <a:r>
            <a:rPr lang="en-IN" dirty="0"/>
            <a:t>Isolated the effect of each activation driver using advanced </a:t>
          </a:r>
          <a:r>
            <a:rPr lang="en-IN" b="1" dirty="0"/>
            <a:t>machine learning algorithms</a:t>
          </a:r>
          <a:endParaRPr lang="en-US" b="1" dirty="0"/>
        </a:p>
      </dgm:t>
    </dgm:pt>
    <dgm:pt modelId="{96ADFAAF-E98D-4B47-BB5B-A09F8C24E944}" type="parTrans" cxnId="{B0F83781-85EC-464A-8BCD-1B47F9EA7447}">
      <dgm:prSet/>
      <dgm:spPr/>
      <dgm:t>
        <a:bodyPr/>
        <a:lstStyle/>
        <a:p>
          <a:endParaRPr lang="en-US"/>
        </a:p>
      </dgm:t>
    </dgm:pt>
    <dgm:pt modelId="{55B2D113-D6BB-4A26-A315-9DFD2BFE818F}" type="sibTrans" cxnId="{B0F83781-85EC-464A-8BCD-1B47F9EA7447}">
      <dgm:prSet/>
      <dgm:spPr/>
      <dgm:t>
        <a:bodyPr/>
        <a:lstStyle/>
        <a:p>
          <a:endParaRPr lang="en-US"/>
        </a:p>
      </dgm:t>
    </dgm:pt>
    <dgm:pt modelId="{972B4B7C-4C44-4474-A8DB-879B575F4D36}">
      <dgm:prSet phldrT="[Text]"/>
      <dgm:spPr/>
      <dgm:t>
        <a:bodyPr/>
        <a:lstStyle/>
        <a:p>
          <a:r>
            <a:rPr lang="en-IN" b="1" dirty="0"/>
            <a:t>Quantified impact </a:t>
          </a:r>
          <a:r>
            <a:rPr lang="en-IN" dirty="0"/>
            <a:t>of each activation drivers on sales</a:t>
          </a:r>
          <a:endParaRPr lang="en-US" dirty="0"/>
        </a:p>
      </dgm:t>
    </dgm:pt>
    <dgm:pt modelId="{CEE83B96-5384-4C80-A9ED-F2436CF53279}" type="parTrans" cxnId="{AA85A142-F12D-4F25-9499-B7EEF20D77BF}">
      <dgm:prSet/>
      <dgm:spPr/>
      <dgm:t>
        <a:bodyPr/>
        <a:lstStyle/>
        <a:p>
          <a:endParaRPr lang="en-US"/>
        </a:p>
      </dgm:t>
    </dgm:pt>
    <dgm:pt modelId="{6A5E4AD2-654B-432A-8373-22E58AA39C46}" type="sibTrans" cxnId="{AA85A142-F12D-4F25-9499-B7EEF20D77BF}">
      <dgm:prSet/>
      <dgm:spPr/>
      <dgm:t>
        <a:bodyPr/>
        <a:lstStyle/>
        <a:p>
          <a:endParaRPr lang="en-US"/>
        </a:p>
      </dgm:t>
    </dgm:pt>
    <dgm:pt modelId="{773BC72E-42F9-463B-9EE2-1FDE5EA86E89}">
      <dgm:prSet phldrT="[Text]"/>
      <dgm:spPr/>
      <dgm:t>
        <a:bodyPr anchor="ctr"/>
        <a:lstStyle/>
        <a:p>
          <a:r>
            <a:rPr lang="en-IN" b="1" dirty="0"/>
            <a:t>Recommended  product and store prioritization </a:t>
          </a:r>
          <a:r>
            <a:rPr lang="en-IN" dirty="0"/>
            <a:t>for sampling and in-store execution </a:t>
          </a:r>
          <a:endParaRPr lang="en-US" dirty="0"/>
        </a:p>
      </dgm:t>
    </dgm:pt>
    <dgm:pt modelId="{4138E9C1-4AE5-4AC6-BFDE-4156A13240F7}" type="parTrans" cxnId="{376605A1-A9CE-4458-83F0-5BAB7A3B2109}">
      <dgm:prSet/>
      <dgm:spPr/>
      <dgm:t>
        <a:bodyPr/>
        <a:lstStyle/>
        <a:p>
          <a:endParaRPr lang="en-US"/>
        </a:p>
      </dgm:t>
    </dgm:pt>
    <dgm:pt modelId="{F4608C51-A28F-402E-9293-A3760534F389}" type="sibTrans" cxnId="{376605A1-A9CE-4458-83F0-5BAB7A3B2109}">
      <dgm:prSet/>
      <dgm:spPr/>
      <dgm:t>
        <a:bodyPr/>
        <a:lstStyle/>
        <a:p>
          <a:endParaRPr lang="en-US"/>
        </a:p>
      </dgm:t>
    </dgm:pt>
    <dgm:pt modelId="{DA67A41C-C71C-4AF6-88A6-171B0FF2F787}" type="pres">
      <dgm:prSet presAssocID="{CB335748-B7FA-4667-B200-5D26C0F1858D}" presName="arrowDiagram" presStyleCnt="0">
        <dgm:presLayoutVars>
          <dgm:chMax val="5"/>
          <dgm:dir/>
          <dgm:resizeHandles val="exact"/>
        </dgm:presLayoutVars>
      </dgm:prSet>
      <dgm:spPr/>
    </dgm:pt>
    <dgm:pt modelId="{FDE0ED62-39AF-4A29-8D44-F0520B2CCB1A}" type="pres">
      <dgm:prSet presAssocID="{CB335748-B7FA-4667-B200-5D26C0F1858D}" presName="arrow" presStyleLbl="bgShp" presStyleIdx="0" presStyleCnt="1" custScaleX="100000" custScaleY="87449" custLinFactNeighborX="-11091" custLinFactNeighborY="1607"/>
      <dgm:spPr/>
    </dgm:pt>
    <dgm:pt modelId="{4F247DFF-0A70-4F3C-AAE2-8A5064A2BBF9}" type="pres">
      <dgm:prSet presAssocID="{CB335748-B7FA-4667-B200-5D26C0F1858D}" presName="arrowDiagram3" presStyleCnt="0"/>
      <dgm:spPr/>
    </dgm:pt>
    <dgm:pt modelId="{AE4A6E28-D384-42BB-9493-97F5DEBFB05C}" type="pres">
      <dgm:prSet presAssocID="{71C6E5E8-6CE6-4E59-B57C-E2F11B208E36}" presName="bullet3a" presStyleLbl="node1" presStyleIdx="0" presStyleCnt="3" custFlipVert="1" custFlipHor="1" custScaleX="339227" custScaleY="598906" custLinFactX="-200000" custLinFactNeighborX="-273514" custLinFactNeighborY="43613"/>
      <dgm:spPr>
        <a:noFill/>
        <a:ln>
          <a:noFill/>
        </a:ln>
      </dgm:spPr>
    </dgm:pt>
    <dgm:pt modelId="{7542874A-224B-41A8-910D-A8DC324F3E79}" type="pres">
      <dgm:prSet presAssocID="{71C6E5E8-6CE6-4E59-B57C-E2F11B208E36}" presName="textBox3a" presStyleLbl="revTx" presStyleIdx="0" presStyleCnt="3" custLinFactNeighborX="-16098" custLinFactNeighborY="26430">
        <dgm:presLayoutVars>
          <dgm:bulletEnabled val="1"/>
        </dgm:presLayoutVars>
      </dgm:prSet>
      <dgm:spPr/>
    </dgm:pt>
    <dgm:pt modelId="{827E77E7-56A1-4C3A-9588-0C3DC89AC6F0}" type="pres">
      <dgm:prSet presAssocID="{972B4B7C-4C44-4474-A8DB-879B575F4D36}" presName="bullet3b" presStyleLbl="node1" presStyleIdx="1" presStyleCnt="3" custScaleY="97983" custLinFactX="100000" custLinFactNeighborX="141855" custLinFactNeighborY="-57697"/>
      <dgm:spPr/>
    </dgm:pt>
    <dgm:pt modelId="{92DB399B-6698-4F50-8AC4-13AB36A162D8}" type="pres">
      <dgm:prSet presAssocID="{972B4B7C-4C44-4474-A8DB-879B575F4D36}" presName="textBox3b" presStyleLbl="revTx" presStyleIdx="1" presStyleCnt="3" custLinFactNeighborX="29770" custLinFactNeighborY="11054">
        <dgm:presLayoutVars>
          <dgm:bulletEnabled val="1"/>
        </dgm:presLayoutVars>
      </dgm:prSet>
      <dgm:spPr/>
    </dgm:pt>
    <dgm:pt modelId="{35089316-E4AD-4EAB-B42A-2F26566EFEF3}" type="pres">
      <dgm:prSet presAssocID="{773BC72E-42F9-463B-9EE2-1FDE5EA86E89}" presName="bullet3c" presStyleLbl="node1" presStyleIdx="2" presStyleCnt="3" custLinFactX="189663" custLinFactNeighborX="200000" custLinFactNeighborY="-7311"/>
      <dgm:spPr/>
    </dgm:pt>
    <dgm:pt modelId="{B8661640-E350-4AE3-A8FB-E204837C6FA0}" type="pres">
      <dgm:prSet presAssocID="{773BC72E-42F9-463B-9EE2-1FDE5EA86E89}" presName="textBox3c" presStyleLbl="revTx" presStyleIdx="2" presStyleCnt="3" custLinFactNeighborX="38625" custLinFactNeighborY="-17156">
        <dgm:presLayoutVars>
          <dgm:bulletEnabled val="1"/>
        </dgm:presLayoutVars>
      </dgm:prSet>
      <dgm:spPr/>
    </dgm:pt>
  </dgm:ptLst>
  <dgm:cxnLst>
    <dgm:cxn modelId="{AA85A142-F12D-4F25-9499-B7EEF20D77BF}" srcId="{CB335748-B7FA-4667-B200-5D26C0F1858D}" destId="{972B4B7C-4C44-4474-A8DB-879B575F4D36}" srcOrd="1" destOrd="0" parTransId="{CEE83B96-5384-4C80-A9ED-F2436CF53279}" sibTransId="{6A5E4AD2-654B-432A-8373-22E58AA39C46}"/>
    <dgm:cxn modelId="{DDDD2964-130A-4A34-A36C-345BB7EE2D48}" type="presOf" srcId="{972B4B7C-4C44-4474-A8DB-879B575F4D36}" destId="{92DB399B-6698-4F50-8AC4-13AB36A162D8}" srcOrd="0" destOrd="0" presId="urn:microsoft.com/office/officeart/2005/8/layout/arrow2"/>
    <dgm:cxn modelId="{B0F83781-85EC-464A-8BCD-1B47F9EA7447}" srcId="{CB335748-B7FA-4667-B200-5D26C0F1858D}" destId="{71C6E5E8-6CE6-4E59-B57C-E2F11B208E36}" srcOrd="0" destOrd="0" parTransId="{96ADFAAF-E98D-4B47-BB5B-A09F8C24E944}" sibTransId="{55B2D113-D6BB-4A26-A315-9DFD2BFE818F}"/>
    <dgm:cxn modelId="{376605A1-A9CE-4458-83F0-5BAB7A3B2109}" srcId="{CB335748-B7FA-4667-B200-5D26C0F1858D}" destId="{773BC72E-42F9-463B-9EE2-1FDE5EA86E89}" srcOrd="2" destOrd="0" parTransId="{4138E9C1-4AE5-4AC6-BFDE-4156A13240F7}" sibTransId="{F4608C51-A28F-402E-9293-A3760534F389}"/>
    <dgm:cxn modelId="{A7A665AD-2F36-4905-BA75-52FAE5DC1CE5}" type="presOf" srcId="{CB335748-B7FA-4667-B200-5D26C0F1858D}" destId="{DA67A41C-C71C-4AF6-88A6-171B0FF2F787}" srcOrd="0" destOrd="0" presId="urn:microsoft.com/office/officeart/2005/8/layout/arrow2"/>
    <dgm:cxn modelId="{AAF359CA-EB2B-45DF-AE95-2A2366F8B37D}" type="presOf" srcId="{71C6E5E8-6CE6-4E59-B57C-E2F11B208E36}" destId="{7542874A-224B-41A8-910D-A8DC324F3E79}" srcOrd="0" destOrd="0" presId="urn:microsoft.com/office/officeart/2005/8/layout/arrow2"/>
    <dgm:cxn modelId="{E4942AF4-8DC7-4E48-BC02-DC6659ABC78D}" type="presOf" srcId="{773BC72E-42F9-463B-9EE2-1FDE5EA86E89}" destId="{B8661640-E350-4AE3-A8FB-E204837C6FA0}" srcOrd="0" destOrd="0" presId="urn:microsoft.com/office/officeart/2005/8/layout/arrow2"/>
    <dgm:cxn modelId="{E1B6BCE6-72E2-48B5-8C9E-E8EF9222AFCC}" type="presParOf" srcId="{DA67A41C-C71C-4AF6-88A6-171B0FF2F787}" destId="{FDE0ED62-39AF-4A29-8D44-F0520B2CCB1A}" srcOrd="0" destOrd="0" presId="urn:microsoft.com/office/officeart/2005/8/layout/arrow2"/>
    <dgm:cxn modelId="{0E6E53E1-2E89-4748-8F68-00A8F0DB4EA5}" type="presParOf" srcId="{DA67A41C-C71C-4AF6-88A6-171B0FF2F787}" destId="{4F247DFF-0A70-4F3C-AAE2-8A5064A2BBF9}" srcOrd="1" destOrd="0" presId="urn:microsoft.com/office/officeart/2005/8/layout/arrow2"/>
    <dgm:cxn modelId="{9EEEFB5A-E829-44A7-8A8B-11C99B0D377D}" type="presParOf" srcId="{4F247DFF-0A70-4F3C-AAE2-8A5064A2BBF9}" destId="{AE4A6E28-D384-42BB-9493-97F5DEBFB05C}" srcOrd="0" destOrd="0" presId="urn:microsoft.com/office/officeart/2005/8/layout/arrow2"/>
    <dgm:cxn modelId="{47DF0EC5-0FE1-4968-AE83-44059C259175}" type="presParOf" srcId="{4F247DFF-0A70-4F3C-AAE2-8A5064A2BBF9}" destId="{7542874A-224B-41A8-910D-A8DC324F3E79}" srcOrd="1" destOrd="0" presId="urn:microsoft.com/office/officeart/2005/8/layout/arrow2"/>
    <dgm:cxn modelId="{338340DF-48F3-493F-A809-735469A52D16}" type="presParOf" srcId="{4F247DFF-0A70-4F3C-AAE2-8A5064A2BBF9}" destId="{827E77E7-56A1-4C3A-9588-0C3DC89AC6F0}" srcOrd="2" destOrd="0" presId="urn:microsoft.com/office/officeart/2005/8/layout/arrow2"/>
    <dgm:cxn modelId="{6C7E05BD-DC18-41AF-A8A9-D5ECF4892AC0}" type="presParOf" srcId="{4F247DFF-0A70-4F3C-AAE2-8A5064A2BBF9}" destId="{92DB399B-6698-4F50-8AC4-13AB36A162D8}" srcOrd="3" destOrd="0" presId="urn:microsoft.com/office/officeart/2005/8/layout/arrow2"/>
    <dgm:cxn modelId="{75B9B82E-00C5-4620-9F4E-7E7B09BEBF90}" type="presParOf" srcId="{4F247DFF-0A70-4F3C-AAE2-8A5064A2BBF9}" destId="{35089316-E4AD-4EAB-B42A-2F26566EFEF3}" srcOrd="4" destOrd="0" presId="urn:microsoft.com/office/officeart/2005/8/layout/arrow2"/>
    <dgm:cxn modelId="{C3EF4654-ADD9-4F5C-8ABE-394437A4C1DD}" type="presParOf" srcId="{4F247DFF-0A70-4F3C-AAE2-8A5064A2BBF9}" destId="{B8661640-E350-4AE3-A8FB-E204837C6FA0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0ED62-39AF-4A29-8D44-F0520B2CCB1A}">
      <dsp:nvSpPr>
        <dsp:cNvPr id="0" name=""/>
        <dsp:cNvSpPr/>
      </dsp:nvSpPr>
      <dsp:spPr>
        <a:xfrm>
          <a:off x="0" y="250213"/>
          <a:ext cx="3847789" cy="210303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A6E28-D384-42BB-9493-97F5DEBFB05C}">
      <dsp:nvSpPr>
        <dsp:cNvPr id="0" name=""/>
        <dsp:cNvSpPr/>
      </dsp:nvSpPr>
      <dsp:spPr>
        <a:xfrm flipH="1" flipV="1">
          <a:off x="0" y="1514562"/>
          <a:ext cx="339371" cy="599160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2874A-224B-41A8-910D-A8DC324F3E79}">
      <dsp:nvSpPr>
        <dsp:cNvPr id="0" name=""/>
        <dsp:cNvSpPr/>
      </dsp:nvSpPr>
      <dsp:spPr>
        <a:xfrm>
          <a:off x="394366" y="1954201"/>
          <a:ext cx="896534" cy="69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10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Isolated the effect of each activation driver using advanced </a:t>
          </a:r>
          <a:r>
            <a:rPr lang="en-IN" sz="800" b="1" kern="1200" dirty="0"/>
            <a:t>machine learning algorithms</a:t>
          </a:r>
          <a:endParaRPr lang="en-US" sz="800" b="1" kern="1200" dirty="0"/>
        </a:p>
      </dsp:txBody>
      <dsp:txXfrm>
        <a:off x="394366" y="1954201"/>
        <a:ext cx="896534" cy="695006"/>
      </dsp:txXfrm>
    </dsp:sp>
    <dsp:sp modelId="{827E77E7-56A1-4C3A-9588-0C3DC89AC6F0}">
      <dsp:nvSpPr>
        <dsp:cNvPr id="0" name=""/>
        <dsp:cNvSpPr/>
      </dsp:nvSpPr>
      <dsp:spPr>
        <a:xfrm>
          <a:off x="1809122" y="964328"/>
          <a:ext cx="180846" cy="1771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B399B-6698-4F50-8AC4-13AB36A162D8}">
      <dsp:nvSpPr>
        <dsp:cNvPr id="0" name=""/>
        <dsp:cNvSpPr/>
      </dsp:nvSpPr>
      <dsp:spPr>
        <a:xfrm>
          <a:off x="1737076" y="1301883"/>
          <a:ext cx="923469" cy="1308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27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 dirty="0"/>
            <a:t>Quantified impact </a:t>
          </a:r>
          <a:r>
            <a:rPr lang="en-IN" sz="800" kern="1200" dirty="0"/>
            <a:t>of each activation drivers on sales</a:t>
          </a:r>
          <a:endParaRPr lang="en-US" sz="800" kern="1200" dirty="0"/>
        </a:p>
      </dsp:txBody>
      <dsp:txXfrm>
        <a:off x="1737076" y="1301883"/>
        <a:ext cx="923469" cy="1308248"/>
      </dsp:txXfrm>
    </dsp:sp>
    <dsp:sp modelId="{35089316-E4AD-4EAB-B42A-2F26566EFEF3}">
      <dsp:nvSpPr>
        <dsp:cNvPr id="0" name=""/>
        <dsp:cNvSpPr/>
      </dsp:nvSpPr>
      <dsp:spPr>
        <a:xfrm>
          <a:off x="3408298" y="650796"/>
          <a:ext cx="250106" cy="2501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61640-E350-4AE3-A8FB-E204837C6FA0}">
      <dsp:nvSpPr>
        <dsp:cNvPr id="0" name=""/>
        <dsp:cNvSpPr/>
      </dsp:nvSpPr>
      <dsp:spPr>
        <a:xfrm>
          <a:off x="2915469" y="507392"/>
          <a:ext cx="923469" cy="1671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526" tIns="0" rIns="0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b="1" kern="1200" dirty="0"/>
            <a:t>Recommended  product and store prioritization </a:t>
          </a:r>
          <a:r>
            <a:rPr lang="en-IN" sz="800" kern="1200" dirty="0"/>
            <a:t>for sampling and in-store execution </a:t>
          </a:r>
          <a:endParaRPr lang="en-US" sz="800" kern="1200" dirty="0"/>
        </a:p>
      </dsp:txBody>
      <dsp:txXfrm>
        <a:off x="2915469" y="507392"/>
        <a:ext cx="923469" cy="1671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45425-C3F1-E445-8EDE-14B714D5165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A19CE-A3AE-B34B-87A1-7B0577F69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44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9C16E-0905-4510-A8DE-DA1F35E49ED7}" type="datetimeFigureOut">
              <a:rPr lang="en-GB" smtClean="0"/>
              <a:t>12/06/2020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9AA8-EB5A-4DA6-A058-16F34B990A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03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38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80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39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176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713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90184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26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jpe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5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6.bin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31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3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35.png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.jpe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8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0.emf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Relationship Id="rId4" Type="http://schemas.microsoft.com/office/2007/relationships/hdphoto" Target="../media/hdphoto5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4" Type="http://schemas.microsoft.com/office/2007/relationships/hdphoto" Target="../media/hdphoto6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MWC PROJECTS\MARS INC\4157 Leadership Summit 2014\Interbrand (&amp;) and details\Mars&amp;_logo-01 w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6713" y="4528458"/>
            <a:ext cx="1481710" cy="4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7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9" name="Picture 3" descr="D:\MWC PROJECTS\MARS INC\4157 Leadership Summit 2014\assets\Leadership Summit Background Dots dk blue brighter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2405686"/>
            <a:ext cx="9144000" cy="1433286"/>
          </a:xfrm>
          <a:prstGeom prst="rect">
            <a:avLst/>
          </a:prstGeom>
          <a:gradFill flip="none" rotWithShape="1">
            <a:gsLst>
              <a:gs pos="69000">
                <a:schemeClr val="accent2"/>
              </a:gs>
              <a:gs pos="30000">
                <a:schemeClr val="accent2"/>
              </a:gs>
              <a:gs pos="0">
                <a:schemeClr val="accent2">
                  <a:alpha val="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black">
          <a:xfrm>
            <a:off x="457200" y="2604575"/>
            <a:ext cx="8229600" cy="1046375"/>
          </a:xfrm>
        </p:spPr>
        <p:txBody>
          <a:bodyPr/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Mars Incorp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35" y="846146"/>
            <a:ext cx="4176331" cy="969351"/>
          </a:xfrm>
          <a:prstGeom prst="rect">
            <a:avLst/>
          </a:prstGeom>
        </p:spPr>
      </p:pic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408841" y="4976004"/>
            <a:ext cx="2947988" cy="67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929063"/>
            <a:ext cx="8229600" cy="4508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32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reaker or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0" y="-8238"/>
            <a:ext cx="9144000" cy="5140411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9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4" name="Picture 3" descr="colorsFinal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6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ind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t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769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5"/>
            <a:ext cx="2947988" cy="6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defTabSz="457189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HIGHLY CONFIDENTIAL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405686"/>
            <a:ext cx="9144000" cy="1433286"/>
          </a:xfrm>
          <a:prstGeom prst="rect">
            <a:avLst/>
          </a:prstGeom>
          <a:gradFill flip="none" rotWithShape="1">
            <a:gsLst>
              <a:gs pos="69000">
                <a:schemeClr val="accent2"/>
              </a:gs>
              <a:gs pos="30000">
                <a:schemeClr val="accent2"/>
              </a:gs>
              <a:gs pos="0">
                <a:schemeClr val="accent2">
                  <a:alpha val="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black">
          <a:xfrm>
            <a:off x="457200" y="2604576"/>
            <a:ext cx="8229600" cy="1046375"/>
          </a:xfrm>
          <a:prstGeom prst="rect">
            <a:avLst/>
          </a:prstGeom>
        </p:spPr>
        <p:txBody>
          <a:bodyPr/>
          <a:lstStyle>
            <a:lvl1pPr algn="ctr"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Mars Incorp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36" y="846146"/>
            <a:ext cx="4176331" cy="96935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929064"/>
            <a:ext cx="8229600" cy="4508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7815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reak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77D3509-446B-4BC8-B3AB-AD844C32C7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77D3509-446B-4BC8-B3AB-AD844C32C7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5"/>
            <a:ext cx="2947988" cy="6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defTabSz="457189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HIGHLY CONFIDENTIAL</a:t>
            </a:r>
          </a:p>
        </p:txBody>
      </p:sp>
      <p:pic>
        <p:nvPicPr>
          <p:cNvPr id="10" name="Picture 9" descr="colorsFinal-2.png"/>
          <p:cNvPicPr>
            <a:picLocks noChangeAspect="1"/>
          </p:cNvPicPr>
          <p:nvPr userDrawn="1"/>
        </p:nvPicPr>
        <p:blipFill rotWithShape="1">
          <a:blip r:embed="rId7" cstate="print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1" y="4837288"/>
            <a:ext cx="803563" cy="19433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83320"/>
            <a:ext cx="8229600" cy="10463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8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reak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0" y="-8237"/>
            <a:ext cx="9144000" cy="5140411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5"/>
            <a:ext cx="2947988" cy="6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defTabSz="457189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HIGHLY CONFIDENTIAL</a:t>
            </a:r>
          </a:p>
        </p:txBody>
      </p:sp>
      <p:pic>
        <p:nvPicPr>
          <p:cNvPr id="5" name="Picture 4" descr="colorsFinal-2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1" y="4837288"/>
            <a:ext cx="803563" cy="1943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83320"/>
            <a:ext cx="8229600" cy="104637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8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2414785"/>
            <a:ext cx="9144000" cy="3139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457189">
              <a:lnSpc>
                <a:spcPct val="80000"/>
              </a:lnSpc>
            </a:pPr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84" y="7071"/>
            <a:ext cx="8629481" cy="7847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8261350" cy="3594100"/>
          </a:xfrm>
          <a:prstGeom prst="rect">
            <a:avLst/>
          </a:prstGeom>
        </p:spPr>
        <p:txBody>
          <a:bodyPr/>
          <a:lstStyle>
            <a:lvl1pPr marL="127394" indent="-127394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Char char=""/>
              <a:defRPr sz="1600">
                <a:latin typeface="Calibri" panose="020F0502020204030204" pitchFamily="34" charset="0"/>
              </a:defRPr>
            </a:lvl1pPr>
            <a:lvl2pPr>
              <a:lnSpc>
                <a:spcPct val="85000"/>
              </a:lnSpc>
              <a:spcAft>
                <a:spcPts val="600"/>
              </a:spcAft>
              <a:buClr>
                <a:schemeClr val="tx1"/>
              </a:buClr>
              <a:defRPr sz="1400">
                <a:latin typeface="Calibri" panose="020F0502020204030204" pitchFamily="34" charset="0"/>
              </a:defRPr>
            </a:lvl2pPr>
            <a:lvl3pPr marL="685783" indent="-103583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09" indent="-109535">
              <a:defRPr lang="en-US" sz="12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5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685783" marR="0" lvl="2" indent="-103583" algn="l" defTabSz="914378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09" marR="0" lvl="3" indent="-109535" algn="l" defTabSz="91437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409205" y="4971583"/>
            <a:ext cx="1557709" cy="6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defTabSz="457189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582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B5F809D-B3E6-4598-A39B-FF958E2B8E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" name="think-cell Slide" r:id="rId4" imgW="592" imgH="588" progId="TCLayout.ActiveDocument.1">
                  <p:embed/>
                </p:oleObj>
              </mc:Choice>
              <mc:Fallback>
                <p:oleObj name="think-cell Slide" r:id="rId4" imgW="592" imgH="58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B5F809D-B3E6-4598-A39B-FF958E2B8E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84" y="7071"/>
            <a:ext cx="8629481" cy="7847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390650" y="4933713"/>
            <a:ext cx="4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409205" y="4971583"/>
            <a:ext cx="1557709" cy="6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defTabSz="457189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4413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84" y="7071"/>
            <a:ext cx="8629481" cy="7847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7" y="916134"/>
            <a:ext cx="3938587" cy="3779838"/>
          </a:xfrm>
          <a:prstGeom prst="rect">
            <a:avLst/>
          </a:prstGeom>
        </p:spPr>
        <p:txBody>
          <a:bodyPr/>
          <a:lstStyle>
            <a:lvl1pPr marL="127394" indent="-127394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25" indent="-134538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783" indent="-103583">
              <a:lnSpc>
                <a:spcPct val="85000"/>
              </a:lnSpc>
              <a:spcAft>
                <a:spcPts val="600"/>
              </a:spcAft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09" indent="-109535">
              <a:buClr>
                <a:schemeClr val="accent1"/>
              </a:buClr>
              <a:buFont typeface="Arial" pitchFamily="34" charset="0"/>
              <a:buChar char="–"/>
              <a:defRPr sz="1100">
                <a:latin typeface="Calibri" panose="020F0502020204030204" pitchFamily="34" charset="0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4" marR="0" lvl="0" indent="-127394" algn="l" defTabSz="914378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25" marR="0" lvl="1" indent="-134538" algn="l" defTabSz="914378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783" marR="0" lvl="2" indent="-103583" algn="l" defTabSz="914378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0" y="916134"/>
            <a:ext cx="4184650" cy="3779838"/>
          </a:xfrm>
          <a:prstGeom prst="rect">
            <a:avLst/>
          </a:prstGeom>
        </p:spPr>
        <p:txBody>
          <a:bodyPr/>
          <a:lstStyle>
            <a:lvl1pPr marL="127394" indent="-127394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25" indent="-134538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867944" indent="-285743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685783" indent="-103583">
              <a:defRPr lang="en-US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4" marR="0" lvl="0" indent="-127394" algn="l" defTabSz="914378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25" marR="0" lvl="1" indent="-134538" algn="l" defTabSz="914378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783" marR="0" lvl="2" indent="-103583" algn="l" defTabSz="914378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09" marR="0" lvl="3" indent="-109535" algn="l" defTabSz="91437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  <a:tabLst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409205" y="4971583"/>
            <a:ext cx="1557709" cy="6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defTabSz="457189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339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 userDrawn="1"/>
        </p:nvSpPr>
        <p:spPr bwMode="auto">
          <a:xfrm>
            <a:off x="409205" y="4971583"/>
            <a:ext cx="1557709" cy="6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defTabSz="457189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HIGHLY CONFIDENTIAL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DEC4854-AB65-4512-A9F0-A5DA93672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942" y="4860293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defTabSz="457189"/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457189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4074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53586" y="969685"/>
            <a:ext cx="8438320" cy="38217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189687" indent="-189687" algn="l" defTabSz="685534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165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Wizard Chart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031" y="121500"/>
            <a:ext cx="8301046" cy="623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EA0722A-5E4A-449F-AD50-284FAAC0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942" y="4860293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defTabSz="457189"/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457189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8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8261350" cy="3594100"/>
          </a:xfrm>
          <a:prstGeom prst="rect">
            <a:avLst/>
          </a:prstGeom>
        </p:spPr>
        <p:txBody>
          <a:bodyPr/>
          <a:lstStyle>
            <a:lvl1pPr marL="127397" indent="-127397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Char char=""/>
              <a:defRPr sz="1600">
                <a:latin typeface="Calibri" panose="020F0502020204030204" pitchFamily="34" charset="0"/>
              </a:defRPr>
            </a:lvl1pPr>
            <a:lvl2pPr>
              <a:lnSpc>
                <a:spcPct val="85000"/>
              </a:lnSpc>
              <a:spcAft>
                <a:spcPts val="600"/>
              </a:spcAft>
              <a:buClr>
                <a:schemeClr val="tx1"/>
              </a:buClr>
              <a:defRPr sz="1400">
                <a:latin typeface="Calibri" panose="020F0502020204030204" pitchFamily="34" charset="0"/>
              </a:defRPr>
            </a:lvl2pPr>
            <a:lvl3pPr marL="685800" indent="-103585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defRPr lang="en-US" sz="12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5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99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T Title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5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10" y="44192"/>
            <a:ext cx="8824357" cy="7252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29308-378F-4FA4-B563-6B3DA4A994F7}"/>
              </a:ext>
            </a:extLst>
          </p:cNvPr>
          <p:cNvSpPr/>
          <p:nvPr userDrawn="1"/>
        </p:nvSpPr>
        <p:spPr>
          <a:xfrm>
            <a:off x="-632" y="805116"/>
            <a:ext cx="9144632" cy="433640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 defTabSz="457189">
              <a:lnSpc>
                <a:spcPct val="80000"/>
              </a:lnSpc>
            </a:pPr>
            <a:endParaRPr lang="en-US" sz="180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F009B9-5A93-43C8-9FF0-6F3AE1B41F5A}"/>
              </a:ext>
            </a:extLst>
          </p:cNvPr>
          <p:cNvGrpSpPr/>
          <p:nvPr userDrawn="1"/>
        </p:nvGrpSpPr>
        <p:grpSpPr>
          <a:xfrm>
            <a:off x="0" y="801473"/>
            <a:ext cx="9144000" cy="4342019"/>
            <a:chOff x="0" y="801473"/>
            <a:chExt cx="9144000" cy="43346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30270C-C994-423D-9718-AB08BFD829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alphaModFix amt="6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045" t="23863" r="15817" b="26481"/>
            <a:stretch/>
          </p:blipFill>
          <p:spPr>
            <a:xfrm>
              <a:off x="5467186" y="801473"/>
              <a:ext cx="3676814" cy="43326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CBFBBB-284D-41B4-AB75-10EA29BEEC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01473"/>
              <a:ext cx="2235902" cy="4334632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49D5379-E196-48B5-B456-1FEE9BB0B38F}"/>
              </a:ext>
            </a:extLst>
          </p:cNvPr>
          <p:cNvSpPr/>
          <p:nvPr userDrawn="1"/>
        </p:nvSpPr>
        <p:spPr>
          <a:xfrm>
            <a:off x="0" y="799366"/>
            <a:ext cx="9144000" cy="4344134"/>
          </a:xfrm>
          <a:prstGeom prst="rect">
            <a:avLst/>
          </a:prstGeom>
          <a:gradFill flip="none" rotWithShape="1">
            <a:gsLst>
              <a:gs pos="55076">
                <a:schemeClr val="bg1"/>
              </a:gs>
              <a:gs pos="78000">
                <a:schemeClr val="bg1">
                  <a:alpha val="57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 anchor="ctr">
            <a:noAutofit/>
          </a:bodyPr>
          <a:lstStyle/>
          <a:p>
            <a:pPr algn="ctr" defTabSz="457189">
              <a:lnSpc>
                <a:spcPct val="80000"/>
              </a:lnSpc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BD83187-151F-46DD-977C-F8866F1E69D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1327" y="4828543"/>
            <a:ext cx="751571" cy="147105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1C5D2B9-6326-46ED-BCAE-D134CB73AB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651" y="1355107"/>
            <a:ext cx="7935913" cy="13942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87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E7231C7-5948-4776-B740-C924FCE744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E7231C7-5948-4776-B740-C924FCE744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Box 14"/>
          <p:cNvSpPr txBox="1">
            <a:spLocks noChangeArrowheads="1"/>
          </p:cNvSpPr>
          <p:nvPr userDrawn="1"/>
        </p:nvSpPr>
        <p:spPr bwMode="auto">
          <a:xfrm>
            <a:off x="3098008" y="4906201"/>
            <a:ext cx="2947988" cy="116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defTabSz="457166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750">
                <a:solidFill>
                  <a:srgbClr val="FFFFFF">
                    <a:lumMod val="8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2018 MARS, INCORPORATED |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944" y="4860294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defTabSz="457166"/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457166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 descr="Mars Incorp.png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9594" y="4819750"/>
            <a:ext cx="771692" cy="1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1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4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760" t="57655" r="6762"/>
          <a:stretch/>
        </p:blipFill>
        <p:spPr>
          <a:xfrm rot="5400000">
            <a:off x="5578213" y="1655642"/>
            <a:ext cx="5202409" cy="188760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405686"/>
            <a:ext cx="9144000" cy="273781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C1A"/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457154">
              <a:lnSpc>
                <a:spcPct val="80000"/>
              </a:lnSpc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760" t="57655" r="6762"/>
          <a:stretch/>
        </p:blipFill>
        <p:spPr>
          <a:xfrm rot="16200000" flipH="1">
            <a:off x="-1649317" y="1657400"/>
            <a:ext cx="5202409" cy="188760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217170"/>
            <a:ext cx="9144000" cy="4926616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C1A"/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 defTabSz="457154">
              <a:lnSpc>
                <a:spcPct val="80000"/>
              </a:lnSpc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3115482"/>
            <a:ext cx="9144000" cy="1097280"/>
          </a:xfrm>
          <a:prstGeom prst="rect">
            <a:avLst/>
          </a:prstGeom>
          <a:gradFill flip="none" rotWithShape="1">
            <a:gsLst>
              <a:gs pos="69000">
                <a:schemeClr val="accent2"/>
              </a:gs>
              <a:gs pos="30000">
                <a:schemeClr val="accent2"/>
              </a:gs>
              <a:gs pos="0">
                <a:schemeClr val="accent2">
                  <a:alpha val="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419" y="3324566"/>
            <a:ext cx="8250382" cy="6457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3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63" t="25173" r="5761" b="251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3531" y="2457737"/>
            <a:ext cx="5212080" cy="626395"/>
          </a:xfrm>
          <a:prstGeom prst="rect">
            <a:avLst/>
          </a:prstGeom>
        </p:spPr>
      </p:pic>
      <p:pic>
        <p:nvPicPr>
          <p:cNvPr id="13" name="Picture 12" descr="Mars Incorp.png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0039" y="4554717"/>
            <a:ext cx="1440580" cy="334367"/>
          </a:xfrm>
          <a:prstGeom prst="rect">
            <a:avLst/>
          </a:prstGeom>
        </p:spPr>
      </p:pic>
      <p:sp>
        <p:nvSpPr>
          <p:cNvPr id="3" name="Oval 2"/>
          <p:cNvSpPr/>
          <p:nvPr userDrawn="1"/>
        </p:nvSpPr>
        <p:spPr>
          <a:xfrm>
            <a:off x="1130303" y="-863733"/>
            <a:ext cx="6813971" cy="6813971"/>
          </a:xfrm>
          <a:prstGeom prst="ellipse">
            <a:avLst/>
          </a:prstGeom>
          <a:noFill/>
          <a:ln w="76200">
            <a:gradFill>
              <a:gsLst>
                <a:gs pos="74000">
                  <a:srgbClr val="2CA5B1"/>
                </a:gs>
                <a:gs pos="20000">
                  <a:srgbClr val="12A7C5"/>
                </a:gs>
                <a:gs pos="50000">
                  <a:srgbClr val="46A29D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lnSpc>
                <a:spcPct val="80000"/>
              </a:lnSpc>
            </a:pPr>
            <a:endParaRPr lang="en-US" sz="1350">
              <a:solidFill>
                <a:srgbClr val="0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663" y="-58909"/>
            <a:ext cx="5779008" cy="2889504"/>
          </a:xfrm>
          <a:prstGeom prst="rect">
            <a:avLst/>
          </a:prstGeom>
        </p:spPr>
      </p:pic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3098008" y="4906201"/>
            <a:ext cx="2947988" cy="116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defTabSz="457154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75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2017 MARS, INCORPORATED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2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4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44" y="-15335"/>
            <a:ext cx="8967223" cy="7847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92334"/>
            <a:ext cx="8261350" cy="1451166"/>
          </a:xfrm>
          <a:prstGeom prst="rect">
            <a:avLst/>
          </a:prstGeom>
        </p:spPr>
        <p:txBody>
          <a:bodyPr/>
          <a:lstStyle>
            <a:lvl1pPr marL="227001" indent="-22700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Char char="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61939" indent="-206365">
              <a:lnSpc>
                <a:spcPct val="85000"/>
              </a:lnSpc>
              <a:spcAft>
                <a:spcPts val="600"/>
              </a:spcAft>
              <a:buClr>
                <a:schemeClr val="bg1"/>
              </a:buClr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744502" indent="-163505">
              <a:defRPr lang="en-US" sz="1600" i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788135" indent="0">
              <a:buClr>
                <a:schemeClr val="bg1"/>
              </a:buClr>
              <a:buFont typeface="Arial" panose="020B0604020202020204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1357" indent="-146042"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685749" marR="0" lvl="2" indent="-103577" algn="l" defTabSz="91433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664" marR="0" lvl="3" indent="-109529" algn="l" defTabSz="91433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4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44" y="-15335"/>
            <a:ext cx="8967223" cy="7847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8" y="992334"/>
            <a:ext cx="4293277" cy="1451166"/>
          </a:xfrm>
          <a:prstGeom prst="rect">
            <a:avLst/>
          </a:prstGeom>
        </p:spPr>
        <p:txBody>
          <a:bodyPr/>
          <a:lstStyle>
            <a:lvl1pPr marL="227001" indent="-22700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Char char="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61939" indent="-206365">
              <a:lnSpc>
                <a:spcPct val="85000"/>
              </a:lnSpc>
              <a:spcAft>
                <a:spcPts val="600"/>
              </a:spcAft>
              <a:buClr>
                <a:schemeClr val="bg1"/>
              </a:buClr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744502" indent="-163505">
              <a:defRPr lang="en-US" sz="1600" i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788135" indent="0">
              <a:buClr>
                <a:schemeClr val="bg1"/>
              </a:buClr>
              <a:buFont typeface="Arial" panose="020B0604020202020204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1357" indent="-146042"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685749" marR="0" lvl="2" indent="-103577" algn="l" defTabSz="91433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664" marR="0" lvl="3" indent="-109529" algn="l" defTabSz="914333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95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44" y="-15335"/>
            <a:ext cx="8967223" cy="7847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7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"/>
            <a:ext cx="9144000" cy="801584"/>
          </a:xfrm>
          <a:prstGeom prst="rect">
            <a:avLst/>
          </a:prstGeom>
          <a:gradFill flip="none" rotWithShape="1">
            <a:gsLst>
              <a:gs pos="69000">
                <a:schemeClr val="accent2">
                  <a:alpha val="25000"/>
                </a:schemeClr>
              </a:gs>
              <a:gs pos="30000">
                <a:schemeClr val="accent2">
                  <a:alpha val="49000"/>
                </a:schemeClr>
              </a:gs>
              <a:gs pos="0">
                <a:schemeClr val="accent2">
                  <a:alpha val="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6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44" y="-15335"/>
            <a:ext cx="8967223" cy="7847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15901" y="195264"/>
            <a:ext cx="8784592" cy="432271"/>
          </a:xfrm>
        </p:spPr>
        <p:txBody>
          <a:bodyPr/>
          <a:lstStyle>
            <a:lvl1pPr marL="0" indent="0">
              <a:buNone/>
              <a:defRPr sz="1600" b="1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92EFC28-5AFD-4C46-86F9-FF467341A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942" y="4860293"/>
            <a:ext cx="355997" cy="273844"/>
          </a:xfrm>
        </p:spPr>
        <p:txBody>
          <a:bodyPr/>
          <a:lstStyle>
            <a:lvl1pPr>
              <a:defRPr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7599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F2552AB6-7D21-40BC-AF9E-1B598FC6E74E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685800"/>
              <a:t>2020-06-12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CA">
                <a:solidFill>
                  <a:prstClr val="black">
                    <a:tint val="75000"/>
                  </a:prstClr>
                </a:solidFill>
              </a:rPr>
              <a:t>COPYRIGHT </a:t>
            </a:r>
            <a:r>
              <a:rPr lang="sk-SK">
                <a:solidFill>
                  <a:prstClr val="black">
                    <a:tint val="75000"/>
                  </a:prstClr>
                </a:solidFill>
              </a:rPr>
              <a:t>© 2018 </a:t>
            </a:r>
            <a:r>
              <a:rPr lang="en-CA">
                <a:solidFill>
                  <a:prstClr val="black">
                    <a:tint val="75000"/>
                  </a:prstClr>
                </a:solidFill>
              </a:rPr>
              <a:t>MARS INCORPORATED |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8A89-AE5B-4A7A-ABF7-B35292E08C39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77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3938587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103585">
              <a:lnSpc>
                <a:spcPct val="85000"/>
              </a:lnSpc>
              <a:spcAft>
                <a:spcPts val="600"/>
              </a:spcAft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buClr>
                <a:schemeClr val="accent1"/>
              </a:buClr>
              <a:buFont typeface="Arial" pitchFamily="34" charset="0"/>
              <a:buChar char="–"/>
              <a:defRPr sz="1100">
                <a:latin typeface="Calibri" panose="020F0502020204030204" pitchFamily="34" charset="0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0" y="916134"/>
            <a:ext cx="4184650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867965" indent="-285750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685800" indent="-103585">
              <a:defRPr lang="en-US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  <a:tabLst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64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439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20D6FEF-DA60-DC45-9BED-F0393191129B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5F5-8149-9B45-821D-39E0728AB0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:\MWC PROJECTS\MARS INC\4157 Leadership Summit 2014\assets\Leadership Summit Background Dots blu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86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reaker or 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MWC PROJECTS\MARS INC\4157 Leadership Summit 2014\assets\Leadership Summit Background Dots PINK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7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7" name="Picture 6" descr="colorsFinal-2.png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9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reaker or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0" y="-8238"/>
            <a:ext cx="9144000" cy="5140411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9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4" name="Picture 3" descr="colorsFinal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1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8261350" cy="3594100"/>
          </a:xfrm>
          <a:prstGeom prst="rect">
            <a:avLst/>
          </a:prstGeom>
        </p:spPr>
        <p:txBody>
          <a:bodyPr/>
          <a:lstStyle>
            <a:lvl1pPr marL="127397" indent="-127397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Char char=""/>
              <a:defRPr sz="1600">
                <a:latin typeface="Calibri" panose="020F0502020204030204" pitchFamily="34" charset="0"/>
              </a:defRPr>
            </a:lvl1pPr>
            <a:lvl2pPr>
              <a:lnSpc>
                <a:spcPct val="85000"/>
              </a:lnSpc>
              <a:spcAft>
                <a:spcPts val="600"/>
              </a:spcAft>
              <a:buClr>
                <a:schemeClr val="tx1"/>
              </a:buClr>
              <a:defRPr sz="1400">
                <a:latin typeface="Calibri" panose="020F0502020204030204" pitchFamily="34" charset="0"/>
              </a:defRPr>
            </a:lvl2pPr>
            <a:lvl3pPr marL="685800" indent="-103585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defRPr lang="en-US" sz="12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5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83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reak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MWC PROJECTS\MARS INC\4157 Leadership Summit 2014\assets\Leadership Summit Background Dots dk blue brighter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7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10" name="Picture 9" descr="colorsFinal-2.png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3938587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103585">
              <a:lnSpc>
                <a:spcPct val="85000"/>
              </a:lnSpc>
              <a:spcAft>
                <a:spcPts val="600"/>
              </a:spcAft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buClr>
                <a:schemeClr val="accent1"/>
              </a:buClr>
              <a:buFont typeface="Arial" pitchFamily="34" charset="0"/>
              <a:buChar char="–"/>
              <a:defRPr sz="1100">
                <a:latin typeface="Calibri" panose="020F0502020204030204" pitchFamily="34" charset="0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0" y="916134"/>
            <a:ext cx="4184650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867965" indent="-285750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685800" indent="-103585">
              <a:defRPr lang="en-US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  <a:tabLst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23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86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MWC PROJECTS\MARS INC\4157 Leadership Summit 2014\assets\Leadership Summit Background Dots PINK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348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reaker or 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MWC PROJECTS\MARS INC\4157 Leadership Summit 2014\Interbrand (&amp;) and details\Mars&amp;_logo-01 wt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6713" y="4528458"/>
            <a:ext cx="1481710" cy="4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MWC PROJECTS\MARS INC\4157 Leadership Summit 2014\assets\Leadership Summit Background Dots ls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7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5" name="Picture 4" descr="colorsFinal-2.png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reaker or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0" y="-8238"/>
            <a:ext cx="9144000" cy="5140411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9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4" name="Picture 3" descr="colorsFinal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8261350" cy="3594100"/>
          </a:xfrm>
          <a:prstGeom prst="rect">
            <a:avLst/>
          </a:prstGeom>
        </p:spPr>
        <p:txBody>
          <a:bodyPr/>
          <a:lstStyle>
            <a:lvl1pPr marL="127397" indent="-127397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Char char=""/>
              <a:defRPr sz="1600">
                <a:latin typeface="Calibri" panose="020F0502020204030204" pitchFamily="34" charset="0"/>
              </a:defRPr>
            </a:lvl1pPr>
            <a:lvl2pPr>
              <a:lnSpc>
                <a:spcPct val="85000"/>
              </a:lnSpc>
              <a:spcAft>
                <a:spcPts val="600"/>
              </a:spcAft>
              <a:buClr>
                <a:schemeClr val="tx1"/>
              </a:buClr>
              <a:defRPr sz="1400">
                <a:latin typeface="Calibri" panose="020F0502020204030204" pitchFamily="34" charset="0"/>
              </a:defRPr>
            </a:lvl2pPr>
            <a:lvl3pPr marL="685800" indent="-103585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defRPr lang="en-US" sz="12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5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280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3938587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103585">
              <a:lnSpc>
                <a:spcPct val="85000"/>
              </a:lnSpc>
              <a:spcAft>
                <a:spcPts val="600"/>
              </a:spcAft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buClr>
                <a:schemeClr val="accent1"/>
              </a:buClr>
              <a:buFont typeface="Arial" pitchFamily="34" charset="0"/>
              <a:buChar char="–"/>
              <a:defRPr sz="1100">
                <a:latin typeface="Calibri" panose="020F0502020204030204" pitchFamily="34" charset="0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0" y="916134"/>
            <a:ext cx="4184650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867965" indent="-285750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685800" indent="-103585">
              <a:defRPr lang="en-US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  <a:tabLst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5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509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20D6FEF-DA60-DC45-9BED-F0393191129B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55F5-8149-9B45-821D-39E0728AB0A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:\MWC PROJECTS\MARS INC\4157 Leadership Summit 2014\assets\Leadership Summit Background Dots ls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3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reak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0" y="-8238"/>
            <a:ext cx="9144000" cy="5140411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9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5" name="Picture 4" descr="colorsFinal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713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reaker or 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MWC PROJECTS\MARS INC\4157 Leadership Summit 2014\assets\Leadership Summit Background Dots ls orang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7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7" name="Picture 6" descr="colorsFinal-2.png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3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reaker or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0" y="-8238"/>
            <a:ext cx="9144000" cy="5140411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9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4" name="Picture 3" descr="colorsFinal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6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9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8261350" cy="3594100"/>
          </a:xfrm>
          <a:prstGeom prst="rect">
            <a:avLst/>
          </a:prstGeom>
        </p:spPr>
        <p:txBody>
          <a:bodyPr/>
          <a:lstStyle>
            <a:lvl1pPr marL="127397" indent="-127397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Char char=""/>
              <a:defRPr sz="1600">
                <a:latin typeface="Calibri" panose="020F0502020204030204" pitchFamily="34" charset="0"/>
              </a:defRPr>
            </a:lvl1pPr>
            <a:lvl2pPr>
              <a:lnSpc>
                <a:spcPct val="85000"/>
              </a:lnSpc>
              <a:spcAft>
                <a:spcPts val="600"/>
              </a:spcAft>
              <a:buClr>
                <a:schemeClr val="tx1"/>
              </a:buClr>
              <a:defRPr sz="1400">
                <a:latin typeface="Calibri" panose="020F0502020204030204" pitchFamily="34" charset="0"/>
              </a:defRPr>
            </a:lvl2pPr>
            <a:lvl3pPr marL="685800" indent="-103585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defRPr lang="en-US" sz="12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5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3938587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103585">
              <a:lnSpc>
                <a:spcPct val="85000"/>
              </a:lnSpc>
              <a:spcAft>
                <a:spcPts val="600"/>
              </a:spcAft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buClr>
                <a:schemeClr val="accent1"/>
              </a:buClr>
              <a:buFont typeface="Arial" pitchFamily="34" charset="0"/>
              <a:buChar char="–"/>
              <a:defRPr sz="1100">
                <a:latin typeface="Calibri" panose="020F0502020204030204" pitchFamily="34" charset="0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0" y="916134"/>
            <a:ext cx="4184650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867965" indent="-285750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685800" indent="-103585">
              <a:defRPr lang="en-US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  <a:tabLst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87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0227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2" descr="D:\MWC PROJECTS\MARS INC\4157 Leadership Summit 2014\assets\Leadership Summit Background Dots ls orang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1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reaker or 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MWC PROJECTS\MARS INC\4157 Leadership Summit 2014\assets\Leadership Summit Background Dots purpl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7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8" name="Picture 7" descr="colorsFinal-2.png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4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reaker or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flipH="1">
            <a:off x="0" y="-8238"/>
            <a:ext cx="9144000" cy="5140411"/>
          </a:xfrm>
          <a:prstGeom prst="rect">
            <a:avLst/>
          </a:prstGeom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9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A1E64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colorsFinal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8261350" cy="3594100"/>
          </a:xfrm>
          <a:prstGeom prst="rect">
            <a:avLst/>
          </a:prstGeom>
        </p:spPr>
        <p:txBody>
          <a:bodyPr/>
          <a:lstStyle>
            <a:lvl1pPr marL="127397" indent="-127397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Char char=""/>
              <a:defRPr sz="1600">
                <a:latin typeface="Calibri" panose="020F0502020204030204" pitchFamily="34" charset="0"/>
              </a:defRPr>
            </a:lvl1pPr>
            <a:lvl2pPr>
              <a:lnSpc>
                <a:spcPct val="85000"/>
              </a:lnSpc>
              <a:spcAft>
                <a:spcPts val="600"/>
              </a:spcAft>
              <a:buClr>
                <a:schemeClr val="tx1"/>
              </a:buClr>
              <a:defRPr sz="1400">
                <a:latin typeface="Calibri" panose="020F0502020204030204" pitchFamily="34" charset="0"/>
              </a:defRPr>
            </a:lvl2pPr>
            <a:lvl3pPr marL="685800" indent="-103585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defRPr lang="en-US" sz="12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5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70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8261350" cy="3594100"/>
          </a:xfrm>
          <a:prstGeom prst="rect">
            <a:avLst/>
          </a:prstGeom>
        </p:spPr>
        <p:txBody>
          <a:bodyPr/>
          <a:lstStyle>
            <a:lvl1pPr marL="127397" indent="-127397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Char char=""/>
              <a:defRPr sz="1600">
                <a:latin typeface="Calibri" panose="020F0502020204030204" pitchFamily="34" charset="0"/>
              </a:defRPr>
            </a:lvl1pPr>
            <a:lvl2pPr>
              <a:lnSpc>
                <a:spcPct val="85000"/>
              </a:lnSpc>
              <a:spcAft>
                <a:spcPts val="600"/>
              </a:spcAft>
              <a:buClr>
                <a:schemeClr val="tx1"/>
              </a:buClr>
              <a:defRPr sz="1400">
                <a:latin typeface="Calibri" panose="020F0502020204030204" pitchFamily="34" charset="0"/>
              </a:defRPr>
            </a:lvl2pPr>
            <a:lvl3pPr marL="685800" indent="-103585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defRPr lang="en-US" sz="12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5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989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3938587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103585">
              <a:lnSpc>
                <a:spcPct val="85000"/>
              </a:lnSpc>
              <a:spcAft>
                <a:spcPts val="600"/>
              </a:spcAft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buClr>
                <a:schemeClr val="accent1"/>
              </a:buClr>
              <a:buFont typeface="Arial" pitchFamily="34" charset="0"/>
              <a:buChar char="–"/>
              <a:defRPr sz="1100">
                <a:latin typeface="Calibri" panose="020F0502020204030204" pitchFamily="34" charset="0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0" y="916134"/>
            <a:ext cx="4184650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867965" indent="-285750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685800" indent="-103585">
              <a:defRPr lang="en-US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389335" marR="0" lvl="1" indent="-134541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Marsfont" pitchFamily="50" charset="0"/>
              <a:buChar char="–"/>
            </a:pPr>
            <a:r>
              <a:rPr lang="en-US"/>
              <a:t>Second level</a:t>
            </a:r>
          </a:p>
          <a:p>
            <a:pPr marL="685800" marR="0" lvl="2" indent="-103585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897731" marR="0" lvl="3" indent="-109538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Font typeface="Arial" pitchFamily="34" charset="0"/>
              <a:buChar char="–"/>
              <a:tabLst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55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594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2" descr="D:\MWC PROJECTS\MARS INC\4157 Leadership Summit 2014\assets\Leadership Summit Background Dots purpl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1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7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1184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38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73869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own Arrow Callout 17"/>
          <p:cNvSpPr/>
          <p:nvPr userDrawn="1"/>
        </p:nvSpPr>
        <p:spPr bwMode="auto">
          <a:xfrm>
            <a:off x="0" y="0"/>
            <a:ext cx="9144000" cy="2529116"/>
          </a:xfrm>
          <a:prstGeom prst="downArrowCallout">
            <a:avLst>
              <a:gd name="adj1" fmla="val 32676"/>
              <a:gd name="adj2" fmla="val 14109"/>
              <a:gd name="adj3" fmla="val 10498"/>
              <a:gd name="adj4" fmla="val 92638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749377" y="466776"/>
            <a:ext cx="1645246" cy="1644754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25698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WW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77805" y="1105463"/>
            <a:ext cx="1425007" cy="1529068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317802" y="1105463"/>
            <a:ext cx="1425007" cy="1529068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857799" y="1105463"/>
            <a:ext cx="1425007" cy="152906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401191" y="1105463"/>
            <a:ext cx="1425007" cy="1529068"/>
          </a:xfrm>
          <a:prstGeom prst="rect">
            <a:avLst/>
          </a:prstGeom>
          <a:ln w="19050">
            <a:solidFill>
              <a:schemeClr val="accent4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941188" y="1105463"/>
            <a:ext cx="1425007" cy="1529068"/>
          </a:xfrm>
          <a:prstGeom prst="rect">
            <a:avLst/>
          </a:prstGeom>
          <a:ln w="19050">
            <a:solidFill>
              <a:schemeClr val="accent5"/>
            </a:solidFill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7520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46" grpId="0" animBg="1"/>
      <p:bldP spid="47" grpId="0" animBg="1"/>
      <p:bldP spid="48" grpId="0" animBg="1"/>
      <p:bldP spid="4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867991" y="3001502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67991" y="1472626"/>
            <a:ext cx="1421516" cy="1421092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727168" y="3414419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7"/>
          </p:nvPr>
        </p:nvSpPr>
        <p:spPr>
          <a:xfrm>
            <a:off x="2822643" y="3001502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22643" y="1472626"/>
            <a:ext cx="1421516" cy="1421092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2681820" y="3414419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4829092" y="3001502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29092" y="1472626"/>
            <a:ext cx="1421516" cy="1421092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2"/>
          </p:nvPr>
        </p:nvSpPr>
        <p:spPr>
          <a:xfrm>
            <a:off x="4688269" y="3414419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3"/>
          </p:nvPr>
        </p:nvSpPr>
        <p:spPr>
          <a:xfrm>
            <a:off x="6835350" y="3001502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835350" y="1472626"/>
            <a:ext cx="1421516" cy="1421092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25"/>
          </p:nvPr>
        </p:nvSpPr>
        <p:spPr>
          <a:xfrm>
            <a:off x="6694527" y="3414419"/>
            <a:ext cx="1703163" cy="9233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Line buttom"/>
          <p:cNvCxnSpPr/>
          <p:nvPr userDrawn="1"/>
        </p:nvCxnSpPr>
        <p:spPr>
          <a:xfrm>
            <a:off x="685800" y="2831403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464269" y="2741595"/>
            <a:ext cx="179616" cy="179616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3460212" y="2740007"/>
            <a:ext cx="179616" cy="179616"/>
          </a:xfrm>
          <a:prstGeom prst="ellipse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5456155" y="2741595"/>
            <a:ext cx="179616" cy="179616"/>
          </a:xfrm>
          <a:prstGeom prst="ellipse">
            <a:avLst/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3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7452097" y="2741595"/>
            <a:ext cx="179616" cy="179616"/>
          </a:xfrm>
          <a:prstGeom prst="ellipse">
            <a:avLst/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rtlCol="0" anchor="ctr"/>
          <a:lstStyle/>
          <a:p>
            <a:pPr algn="ctr"/>
            <a:endParaRPr lang="en-US" sz="2400">
              <a:solidFill>
                <a:schemeClr val="accent4">
                  <a:lumMod val="75000"/>
                </a:schemeClr>
              </a:solidFill>
              <a:latin typeface="FontAwesome" pitchFamily="2" charset="0"/>
            </a:endParaRPr>
          </a:p>
        </p:txBody>
      </p:sp>
      <p:sp>
        <p:nvSpPr>
          <p:cNvPr id="19" name="Up Arrow Callout 18"/>
          <p:cNvSpPr/>
          <p:nvPr/>
        </p:nvSpPr>
        <p:spPr>
          <a:xfrm flipV="1">
            <a:off x="2670469" y="1343546"/>
            <a:ext cx="1768646" cy="135884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954616" y="1472626"/>
            <a:ext cx="1177872" cy="117752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44034" y="1426210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15"/>
          </p:nvPr>
        </p:nvSpPr>
        <p:spPr>
          <a:xfrm>
            <a:off x="2703211" y="1781675"/>
            <a:ext cx="17031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Up Arrow Callout 30"/>
          <p:cNvSpPr/>
          <p:nvPr userDrawn="1"/>
        </p:nvSpPr>
        <p:spPr>
          <a:xfrm flipV="1">
            <a:off x="6631804" y="1343546"/>
            <a:ext cx="1768646" cy="135884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05369" y="1426210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18"/>
          </p:nvPr>
        </p:nvSpPr>
        <p:spPr>
          <a:xfrm>
            <a:off x="6664546" y="1779065"/>
            <a:ext cx="17031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Up Arrow Callout 33"/>
          <p:cNvSpPr/>
          <p:nvPr userDrawn="1"/>
        </p:nvSpPr>
        <p:spPr>
          <a:xfrm>
            <a:off x="666550" y="2997808"/>
            <a:ext cx="1768646" cy="135884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19"/>
          </p:nvPr>
        </p:nvSpPr>
        <p:spPr>
          <a:xfrm>
            <a:off x="840115" y="3258874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20"/>
          </p:nvPr>
        </p:nvSpPr>
        <p:spPr>
          <a:xfrm>
            <a:off x="699292" y="3630979"/>
            <a:ext cx="17031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Up Arrow Callout 36"/>
          <p:cNvSpPr/>
          <p:nvPr userDrawn="1"/>
        </p:nvSpPr>
        <p:spPr>
          <a:xfrm>
            <a:off x="4668082" y="2997808"/>
            <a:ext cx="1768646" cy="1358849"/>
          </a:xfrm>
          <a:prstGeom prst="upArrowCallout">
            <a:avLst>
              <a:gd name="adj1" fmla="val 30842"/>
              <a:gd name="adj2" fmla="val 15421"/>
              <a:gd name="adj3" fmla="val 12155"/>
              <a:gd name="adj4" fmla="val 89716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21"/>
          </p:nvPr>
        </p:nvSpPr>
        <p:spPr>
          <a:xfrm>
            <a:off x="4841647" y="3249249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2"/>
          </p:nvPr>
        </p:nvSpPr>
        <p:spPr>
          <a:xfrm>
            <a:off x="4700824" y="3611729"/>
            <a:ext cx="1703163" cy="64524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 rtl="1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2950283" y="3031329"/>
            <a:ext cx="1177872" cy="1177521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7042777" y="3031329"/>
            <a:ext cx="1177872" cy="1177521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950585" y="1472626"/>
            <a:ext cx="1177872" cy="1177521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6" name="Round Same Side Corner Rectangle 45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5" grpId="0" animBg="1"/>
      <p:bldP spid="2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6"/>
          </p:nvPr>
        </p:nvSpPr>
        <p:spPr>
          <a:xfrm>
            <a:off x="1275292" y="347978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69342" y="1565900"/>
            <a:ext cx="1833416" cy="1832870"/>
          </a:xfrm>
          <a:prstGeom prst="diamond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/>
          </p:nvPr>
        </p:nvSpPr>
        <p:spPr>
          <a:xfrm>
            <a:off x="2565267" y="1916565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359591" y="2327170"/>
            <a:ext cx="1833416" cy="1832870"/>
          </a:xfrm>
          <a:prstGeom prst="diamond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3864376" y="347978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3649840" y="1565900"/>
            <a:ext cx="1833416" cy="1832870"/>
          </a:xfrm>
          <a:prstGeom prst="diamond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3"/>
          </p:nvPr>
        </p:nvSpPr>
        <p:spPr>
          <a:xfrm>
            <a:off x="5155576" y="1916565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940089" y="2327170"/>
            <a:ext cx="1833416" cy="1832870"/>
          </a:xfrm>
          <a:prstGeom prst="diamond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5"/>
          </p:nvPr>
        </p:nvSpPr>
        <p:spPr>
          <a:xfrm>
            <a:off x="6436288" y="3479783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230338" y="1565900"/>
            <a:ext cx="1833416" cy="1832870"/>
          </a:xfrm>
          <a:prstGeom prst="diamond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0649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52497" y="1057375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52498" y="2420957"/>
            <a:ext cx="1861204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16"/>
          </p:nvPr>
        </p:nvSpPr>
        <p:spPr>
          <a:xfrm>
            <a:off x="552498" y="2431025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626099" y="1057375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2626100" y="2420957"/>
            <a:ext cx="1861204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8"/>
          </p:nvPr>
        </p:nvSpPr>
        <p:spPr>
          <a:xfrm>
            <a:off x="2626100" y="2431025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683499" y="1057375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3" name="Rectangle 52"/>
          <p:cNvSpPr/>
          <p:nvPr userDrawn="1"/>
        </p:nvSpPr>
        <p:spPr>
          <a:xfrm>
            <a:off x="4683500" y="2420957"/>
            <a:ext cx="1861204" cy="42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683500" y="2431025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5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740899" y="1057375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6740900" y="2420957"/>
            <a:ext cx="1861204" cy="42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2"/>
          </p:nvPr>
        </p:nvSpPr>
        <p:spPr>
          <a:xfrm>
            <a:off x="6740900" y="2431025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8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552497" y="2978480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552498" y="4342062"/>
            <a:ext cx="1861204" cy="420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4"/>
          </p:nvPr>
        </p:nvSpPr>
        <p:spPr>
          <a:xfrm>
            <a:off x="552498" y="4352130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2626099" y="2978480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2" name="Rectangle 61"/>
          <p:cNvSpPr/>
          <p:nvPr userDrawn="1"/>
        </p:nvSpPr>
        <p:spPr>
          <a:xfrm>
            <a:off x="2626100" y="4342062"/>
            <a:ext cx="1861204" cy="4209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26"/>
          </p:nvPr>
        </p:nvSpPr>
        <p:spPr>
          <a:xfrm>
            <a:off x="2626100" y="4352130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4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683499" y="2978480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5" name="Rectangle 64"/>
          <p:cNvSpPr/>
          <p:nvPr userDrawn="1"/>
        </p:nvSpPr>
        <p:spPr>
          <a:xfrm>
            <a:off x="4683500" y="4342062"/>
            <a:ext cx="1861204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8"/>
          </p:nvPr>
        </p:nvSpPr>
        <p:spPr>
          <a:xfrm>
            <a:off x="4683500" y="4352130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6740899" y="2978480"/>
            <a:ext cx="1861204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6740900" y="4342062"/>
            <a:ext cx="1861204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30"/>
          </p:nvPr>
        </p:nvSpPr>
        <p:spPr>
          <a:xfrm>
            <a:off x="6740900" y="4352130"/>
            <a:ext cx="1861204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1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/>
      <p:bldP spid="4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 animBg="1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53" grpId="0" animBg="1"/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/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/>
      <p:bldP spid="62" grpId="0" animBg="1"/>
      <p:bldP spid="64" grpId="0"/>
      <p:bldP spid="65" grpId="0" animBg="1"/>
      <p:bldP spid="6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animBg="1"/>
      <p:bldP spid="6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523775" y="2943008"/>
            <a:ext cx="1914644" cy="1686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523775" y="1189491"/>
            <a:ext cx="1914644" cy="1686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77215" y="1242330"/>
            <a:ext cx="1810424" cy="155630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0339" y="3068877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17"/>
          </p:nvPr>
        </p:nvSpPr>
        <p:spPr>
          <a:xfrm>
            <a:off x="629516" y="3443294"/>
            <a:ext cx="1703163" cy="10848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Rectangle 84"/>
          <p:cNvSpPr/>
          <p:nvPr userDrawn="1"/>
        </p:nvSpPr>
        <p:spPr>
          <a:xfrm>
            <a:off x="2587364" y="2943008"/>
            <a:ext cx="1914644" cy="1686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 userDrawn="1"/>
        </p:nvSpPr>
        <p:spPr>
          <a:xfrm>
            <a:off x="2587364" y="1189491"/>
            <a:ext cx="1914644" cy="1686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640804" y="1242330"/>
            <a:ext cx="1810424" cy="155630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33928" y="3068877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0"/>
          </p:nvPr>
        </p:nvSpPr>
        <p:spPr>
          <a:xfrm>
            <a:off x="2693105" y="3443294"/>
            <a:ext cx="1703163" cy="10848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Rectangle 89"/>
          <p:cNvSpPr/>
          <p:nvPr userDrawn="1"/>
        </p:nvSpPr>
        <p:spPr>
          <a:xfrm>
            <a:off x="4638575" y="2943008"/>
            <a:ext cx="1914644" cy="16861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 userDrawn="1"/>
        </p:nvSpPr>
        <p:spPr>
          <a:xfrm>
            <a:off x="4638575" y="1189491"/>
            <a:ext cx="1914644" cy="16861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692015" y="1242330"/>
            <a:ext cx="1810424" cy="155630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half" idx="22"/>
          </p:nvPr>
        </p:nvSpPr>
        <p:spPr>
          <a:xfrm>
            <a:off x="4885139" y="3068877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94" name="Text Placeholder 3"/>
          <p:cNvSpPr>
            <a:spLocks noGrp="1"/>
          </p:cNvSpPr>
          <p:nvPr>
            <p:ph type="body" sz="half" idx="23"/>
          </p:nvPr>
        </p:nvSpPr>
        <p:spPr>
          <a:xfrm>
            <a:off x="4744316" y="3443294"/>
            <a:ext cx="1703163" cy="10848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Rectangle 94"/>
          <p:cNvSpPr/>
          <p:nvPr userDrawn="1"/>
        </p:nvSpPr>
        <p:spPr>
          <a:xfrm>
            <a:off x="6679006" y="2943008"/>
            <a:ext cx="1914644" cy="1686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 userDrawn="1"/>
        </p:nvSpPr>
        <p:spPr>
          <a:xfrm>
            <a:off x="6679006" y="1189491"/>
            <a:ext cx="1914644" cy="1686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732446" y="1242330"/>
            <a:ext cx="1810424" cy="1556303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98" name="Text Placeholder 3"/>
          <p:cNvSpPr>
            <a:spLocks noGrp="1"/>
          </p:cNvSpPr>
          <p:nvPr>
            <p:ph type="body" sz="half" idx="25"/>
          </p:nvPr>
        </p:nvSpPr>
        <p:spPr>
          <a:xfrm>
            <a:off x="6925570" y="3068877"/>
            <a:ext cx="1421516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99" name="Text Placeholder 3"/>
          <p:cNvSpPr>
            <a:spLocks noGrp="1"/>
          </p:cNvSpPr>
          <p:nvPr>
            <p:ph type="body" sz="half" idx="26"/>
          </p:nvPr>
        </p:nvSpPr>
        <p:spPr>
          <a:xfrm>
            <a:off x="6784747" y="3443294"/>
            <a:ext cx="1703163" cy="108489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21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7" grpId="0" animBg="1"/>
      <p:bldP spid="80" grpId="0"/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animBg="1"/>
      <p:bldP spid="91" grpId="0" animBg="1"/>
      <p:bldP spid="92" grpId="0"/>
      <p:bldP spid="9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/>
      <p:bldP spid="96" grpId="0" animBg="1"/>
      <p:bldP spid="97" grpId="0"/>
      <p:bldP spid="9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352800" y="1056575"/>
            <a:ext cx="2438400" cy="243767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41295" y="377097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1"/>
          </p:nvPr>
        </p:nvSpPr>
        <p:spPr>
          <a:xfrm>
            <a:off x="2546030" y="440135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32"/>
          </p:nvPr>
        </p:nvSpPr>
        <p:spPr>
          <a:xfrm>
            <a:off x="5124638" y="440135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33"/>
          </p:nvPr>
        </p:nvSpPr>
        <p:spPr>
          <a:xfrm>
            <a:off x="6934188" y="377097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4"/>
          </p:nvPr>
        </p:nvSpPr>
        <p:spPr>
          <a:xfrm>
            <a:off x="3858125" y="3875210"/>
            <a:ext cx="1421516" cy="381730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05649" y="1808947"/>
            <a:ext cx="1892808" cy="1892243"/>
          </a:xfrm>
          <a:prstGeom prst="ellipse">
            <a:avLst/>
          </a:prstGeom>
          <a:ln w="28575">
            <a:solidFill>
              <a:schemeClr val="accent5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310384" y="2460982"/>
            <a:ext cx="1892808" cy="1892243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888992" y="2460982"/>
            <a:ext cx="1892808" cy="1892243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698542" y="1808947"/>
            <a:ext cx="1892808" cy="1892243"/>
          </a:xfrm>
          <a:prstGeom prst="ellipse">
            <a:avLst/>
          </a:prstGeom>
          <a:ln w="28575">
            <a:solidFill>
              <a:schemeClr val="accent6"/>
            </a:solidFill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3885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63" grpId="0" animBg="1"/>
      <p:bldP spid="73" grpId="0" animBg="1"/>
      <p:bldP spid="83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725836" y="1453376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49487" y="1472627"/>
            <a:ext cx="1169764" cy="1169415"/>
          </a:xfrm>
          <a:prstGeom prst="teardrop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25836" y="1866293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86274" y="1453376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09925" y="1472627"/>
            <a:ext cx="1169764" cy="1169415"/>
          </a:xfrm>
          <a:prstGeom prst="teardrop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6274" y="1866293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48524" y="1453376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72175" y="1472627"/>
            <a:ext cx="1169764" cy="1169415"/>
          </a:xfrm>
          <a:prstGeom prst="teardrop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2"/>
          </p:nvPr>
        </p:nvSpPr>
        <p:spPr>
          <a:xfrm>
            <a:off x="7248524" y="1866293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3"/>
          </p:nvPr>
        </p:nvSpPr>
        <p:spPr>
          <a:xfrm>
            <a:off x="1725836" y="2987508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4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49487" y="3006759"/>
            <a:ext cx="1169764" cy="1169415"/>
          </a:xfrm>
          <a:prstGeom prst="teardrop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25"/>
          </p:nvPr>
        </p:nvSpPr>
        <p:spPr>
          <a:xfrm>
            <a:off x="1725836" y="3400425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26"/>
          </p:nvPr>
        </p:nvSpPr>
        <p:spPr>
          <a:xfrm>
            <a:off x="4486274" y="2987508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3209925" y="3006759"/>
            <a:ext cx="1169764" cy="1169415"/>
          </a:xfrm>
          <a:prstGeom prst="teardrop">
            <a:avLst/>
          </a:prstGeom>
          <a:ln w="28575">
            <a:solidFill>
              <a:schemeClr val="accent5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8"/>
          </p:nvPr>
        </p:nvSpPr>
        <p:spPr>
          <a:xfrm>
            <a:off x="4486274" y="3400425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9"/>
          </p:nvPr>
        </p:nvSpPr>
        <p:spPr>
          <a:xfrm>
            <a:off x="7248524" y="2987508"/>
            <a:ext cx="1388839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5972175" y="3006759"/>
            <a:ext cx="1169764" cy="1169415"/>
          </a:xfrm>
          <a:prstGeom prst="teardrop">
            <a:avLst/>
          </a:prstGeom>
          <a:ln w="28575">
            <a:solidFill>
              <a:schemeClr val="accent6"/>
            </a:solidFill>
          </a:ln>
        </p:spPr>
        <p:txBody>
          <a:bodyPr bIns="182880" anchor="b"/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31"/>
          </p:nvPr>
        </p:nvSpPr>
        <p:spPr>
          <a:xfrm>
            <a:off x="7248524" y="3400425"/>
            <a:ext cx="1388839" cy="85785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9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/>
      <p:bldP spid="7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44" name="Round Same Side Corner Rectangle 43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Rounded Rectangle 23"/>
          <p:cNvSpPr/>
          <p:nvPr userDrawn="1"/>
        </p:nvSpPr>
        <p:spPr>
          <a:xfrm>
            <a:off x="654724" y="1375291"/>
            <a:ext cx="3802062" cy="1684314"/>
          </a:xfrm>
          <a:prstGeom prst="roundRect">
            <a:avLst>
              <a:gd name="adj" fmla="val 36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847388" y="1504216"/>
            <a:ext cx="1401282" cy="1426464"/>
          </a:xfrm>
          <a:prstGeom prst="roundRect">
            <a:avLst>
              <a:gd name="adj" fmla="val 8424"/>
            </a:avLst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91845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33821"/>
            <a:ext cx="2773585" cy="21314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362429" y="1133821"/>
            <a:ext cx="2781572" cy="213145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773585" y="1133822"/>
            <a:ext cx="3588844" cy="21314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5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514392" y="1073969"/>
            <a:ext cx="3974883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514392" y="2571750"/>
            <a:ext cx="3974883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21913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8466" y="916134"/>
            <a:ext cx="3938587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103585">
              <a:lnSpc>
                <a:spcPct val="85000"/>
              </a:lnSpc>
              <a:spcAft>
                <a:spcPts val="600"/>
              </a:spcAft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97731" indent="-109538">
              <a:buClr>
                <a:schemeClr val="accent1"/>
              </a:buClr>
              <a:buFont typeface="Arial" pitchFamily="34" charset="0"/>
              <a:buChar char="–"/>
              <a:defRPr sz="1100">
                <a:latin typeface="Calibri" panose="020F0502020204030204" pitchFamily="34" charset="0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127397" marR="0" lvl="1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Second level</a:t>
            </a:r>
          </a:p>
          <a:p>
            <a:pPr marL="127397" marR="0" lvl="2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Third level</a:t>
            </a:r>
          </a:p>
          <a:p>
            <a:pPr marL="127397" marR="0" lvl="3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Fourth level</a:t>
            </a:r>
          </a:p>
          <a:p>
            <a:pPr marL="127397" marR="0" lvl="4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0" y="916134"/>
            <a:ext cx="4184650" cy="3779838"/>
          </a:xfrm>
          <a:prstGeom prst="rect">
            <a:avLst/>
          </a:prstGeom>
        </p:spPr>
        <p:txBody>
          <a:bodyPr/>
          <a:lstStyle>
            <a:lvl1pPr marL="127397" indent="-127397">
              <a:defRPr lang="en-US" sz="1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89335" indent="-134541">
              <a:defRPr lang="en-US" sz="14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867965" indent="-285750">
              <a:defRPr lang="en-US" sz="1200" i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685800" indent="-103585">
              <a:defRPr lang="en-US" sz="1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>
              <a:defRPr sz="1000">
                <a:latin typeface="Calibri" panose="020F0502020204030204" pitchFamily="34" charset="0"/>
              </a:defRPr>
            </a:lvl5pPr>
          </a:lstStyle>
          <a:p>
            <a:pPr marL="127397" marR="0" lvl="0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Click to edit Master text styles</a:t>
            </a:r>
          </a:p>
          <a:p>
            <a:pPr marL="127397" marR="0" lvl="1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Second level</a:t>
            </a:r>
          </a:p>
          <a:p>
            <a:pPr marL="127397" marR="0" lvl="2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Third level</a:t>
            </a:r>
          </a:p>
          <a:p>
            <a:pPr marL="127397" marR="0" lvl="3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Fourth level</a:t>
            </a:r>
          </a:p>
          <a:p>
            <a:pPr marL="127397" marR="0" lvl="4" indent="-127397" algn="l" defTabSz="914400" rtl="0" eaLnBrk="1" latinLnBrk="0" hangingPunct="1">
              <a:lnSpc>
                <a:spcPct val="85000"/>
              </a:lnSpc>
              <a:spcBef>
                <a:spcPts val="900"/>
              </a:spcBef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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10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781800" y="2438400"/>
            <a:ext cx="1905000" cy="1005895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836201" y="3527404"/>
            <a:ext cx="1905000" cy="1005895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781800" y="1339750"/>
            <a:ext cx="1905000" cy="1024202"/>
            <a:chOff x="4750079" y="1706835"/>
            <a:chExt cx="1785974" cy="1044090"/>
          </a:xfrm>
        </p:grpSpPr>
        <p:sp>
          <p:nvSpPr>
            <p:cNvPr id="26" name="Rectangle 2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836201" y="1363473"/>
            <a:ext cx="1905000" cy="1005895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4836201" y="2440896"/>
            <a:ext cx="1905000" cy="1024202"/>
            <a:chOff x="4750079" y="1706835"/>
            <a:chExt cx="1785974" cy="1044090"/>
          </a:xfrm>
        </p:grpSpPr>
        <p:sp>
          <p:nvSpPr>
            <p:cNvPr id="33" name="Rectangle 3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6781800" y="3529900"/>
            <a:ext cx="1905000" cy="1024202"/>
            <a:chOff x="4750079" y="1706835"/>
            <a:chExt cx="1785974" cy="1044090"/>
          </a:xfrm>
        </p:grpSpPr>
        <p:sp>
          <p:nvSpPr>
            <p:cNvPr id="36" name="Rectangle 3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186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8" grpId="0"/>
      <p:bldP spid="31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15786" y="1270500"/>
            <a:ext cx="1706218" cy="1526162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7021996" y="1270500"/>
            <a:ext cx="1706218" cy="1526162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415786" y="2960526"/>
            <a:ext cx="1706218" cy="1526162"/>
            <a:chOff x="4750079" y="1706835"/>
            <a:chExt cx="1785974" cy="1044090"/>
          </a:xfrm>
        </p:grpSpPr>
        <p:sp>
          <p:nvSpPr>
            <p:cNvPr id="35" name="Rectangle 3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7021996" y="2960526"/>
            <a:ext cx="1706218" cy="1526162"/>
            <a:chOff x="4750079" y="1706835"/>
            <a:chExt cx="1785974" cy="1044090"/>
          </a:xfrm>
        </p:grpSpPr>
        <p:sp>
          <p:nvSpPr>
            <p:cNvPr id="41" name="Rectangle 40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122004" y="1270500"/>
            <a:ext cx="2385392" cy="1526162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633291" y="1270500"/>
            <a:ext cx="2385392" cy="1526162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2122004" y="2960526"/>
            <a:ext cx="2385392" cy="1526162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33291" y="2960526"/>
            <a:ext cx="2385392" cy="1526162"/>
          </a:xfrm>
          <a:prstGeom prst="rect">
            <a:avLst/>
          </a:prstGeom>
          <a:ln>
            <a:noFill/>
          </a:ln>
        </p:spPr>
        <p:txBody>
          <a:bodyPr bIns="9144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4969" y="168232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0"/>
          </p:nvPr>
        </p:nvSpPr>
        <p:spPr>
          <a:xfrm>
            <a:off x="469700" y="145732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53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4969" y="3331256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22"/>
          </p:nvPr>
        </p:nvSpPr>
        <p:spPr>
          <a:xfrm>
            <a:off x="469700" y="3106254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23"/>
          </p:nvPr>
        </p:nvSpPr>
        <p:spPr>
          <a:xfrm>
            <a:off x="7093940" y="168232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24"/>
          </p:nvPr>
        </p:nvSpPr>
        <p:spPr>
          <a:xfrm>
            <a:off x="7088671" y="145732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5"/>
          </p:nvPr>
        </p:nvSpPr>
        <p:spPr>
          <a:xfrm>
            <a:off x="7093940" y="3369356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6"/>
          </p:nvPr>
        </p:nvSpPr>
        <p:spPr>
          <a:xfrm>
            <a:off x="7088671" y="3144354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49" grpId="0"/>
      <p:bldP spid="50" grpId="0"/>
      <p:bldP spid="5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8"/>
          <p:cNvGrpSpPr/>
          <p:nvPr userDrawn="1"/>
        </p:nvGrpSpPr>
        <p:grpSpPr>
          <a:xfrm>
            <a:off x="0" y="1264650"/>
            <a:ext cx="1828800" cy="1682250"/>
            <a:chOff x="4750079" y="1706835"/>
            <a:chExt cx="1785974" cy="1044090"/>
          </a:xfrm>
        </p:grpSpPr>
        <p:sp>
          <p:nvSpPr>
            <p:cNvPr id="20" name="Rectangle 19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2"/>
          <p:cNvGrpSpPr/>
          <p:nvPr userDrawn="1"/>
        </p:nvGrpSpPr>
        <p:grpSpPr>
          <a:xfrm>
            <a:off x="3657600" y="1264650"/>
            <a:ext cx="1828800" cy="1682250"/>
            <a:chOff x="4750079" y="1706835"/>
            <a:chExt cx="1785974" cy="1044090"/>
          </a:xfrm>
        </p:grpSpPr>
        <p:sp>
          <p:nvSpPr>
            <p:cNvPr id="24" name="Rectangle 23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22"/>
          <p:cNvGrpSpPr/>
          <p:nvPr userDrawn="1"/>
        </p:nvGrpSpPr>
        <p:grpSpPr>
          <a:xfrm>
            <a:off x="7315200" y="1264650"/>
            <a:ext cx="1828800" cy="1682250"/>
            <a:chOff x="4750079" y="1706835"/>
            <a:chExt cx="1785974" cy="1044090"/>
          </a:xfrm>
        </p:grpSpPr>
        <p:sp>
          <p:nvSpPr>
            <p:cNvPr id="43" name="Rectangle 42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22"/>
          <p:cNvGrpSpPr/>
          <p:nvPr userDrawn="1"/>
        </p:nvGrpSpPr>
        <p:grpSpPr>
          <a:xfrm>
            <a:off x="5486400" y="2946900"/>
            <a:ext cx="1828800" cy="1682250"/>
            <a:chOff x="4750079" y="1706835"/>
            <a:chExt cx="1785974" cy="1044090"/>
          </a:xfrm>
        </p:grpSpPr>
        <p:sp>
          <p:nvSpPr>
            <p:cNvPr id="68" name="Rectangle 67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22"/>
          <p:cNvGrpSpPr/>
          <p:nvPr userDrawn="1"/>
        </p:nvGrpSpPr>
        <p:grpSpPr>
          <a:xfrm>
            <a:off x="1828800" y="2946900"/>
            <a:ext cx="1828800" cy="1682250"/>
            <a:chOff x="4750079" y="1706835"/>
            <a:chExt cx="1785974" cy="1044090"/>
          </a:xfrm>
        </p:grpSpPr>
        <p:sp>
          <p:nvSpPr>
            <p:cNvPr id="66" name="Rectangle 65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1828800" y="126465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486400" y="126465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294690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3657600" y="294690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7299032" y="2946900"/>
            <a:ext cx="1828800" cy="168225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119066" y="1730761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2"/>
          </p:nvPr>
        </p:nvSpPr>
        <p:spPr>
          <a:xfrm>
            <a:off x="113797" y="1505759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3"/>
          </p:nvPr>
        </p:nvSpPr>
        <p:spPr>
          <a:xfrm>
            <a:off x="1952325" y="346022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4"/>
          </p:nvPr>
        </p:nvSpPr>
        <p:spPr>
          <a:xfrm>
            <a:off x="1947056" y="323522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5"/>
          </p:nvPr>
        </p:nvSpPr>
        <p:spPr>
          <a:xfrm>
            <a:off x="3790750" y="1730761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6"/>
          </p:nvPr>
        </p:nvSpPr>
        <p:spPr>
          <a:xfrm>
            <a:off x="3785481" y="1505759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27"/>
          </p:nvPr>
        </p:nvSpPr>
        <p:spPr>
          <a:xfrm>
            <a:off x="5614281" y="3460227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8"/>
          </p:nvPr>
        </p:nvSpPr>
        <p:spPr>
          <a:xfrm>
            <a:off x="5609012" y="3235225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9"/>
          </p:nvPr>
        </p:nvSpPr>
        <p:spPr>
          <a:xfrm>
            <a:off x="7466719" y="1730761"/>
            <a:ext cx="1563381" cy="959082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 Placeholder 3"/>
          <p:cNvSpPr>
            <a:spLocks noGrp="1"/>
          </p:cNvSpPr>
          <p:nvPr>
            <p:ph type="body" sz="half" idx="30"/>
          </p:nvPr>
        </p:nvSpPr>
        <p:spPr>
          <a:xfrm>
            <a:off x="7461450" y="1505759"/>
            <a:ext cx="156775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/>
      <p:bldP spid="75" grpId="0"/>
      <p:bldP spid="76" grpId="0"/>
      <p:bldP spid="77" grpId="0"/>
      <p:bldP spid="78" grpId="0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53855" y="1122093"/>
            <a:ext cx="1834811" cy="2844844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671040" y="1122093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700526" y="1122093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58482" y="2619875"/>
            <a:ext cx="1779495" cy="1347062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664561" y="2570470"/>
            <a:ext cx="1785974" cy="1396467"/>
            <a:chOff x="2664561" y="2570470"/>
            <a:chExt cx="1785974" cy="1396467"/>
          </a:xfrm>
        </p:grpSpPr>
        <p:sp>
          <p:nvSpPr>
            <p:cNvPr id="34" name="Rectangle 33"/>
            <p:cNvSpPr/>
            <p:nvPr/>
          </p:nvSpPr>
          <p:spPr>
            <a:xfrm>
              <a:off x="2664561" y="2570470"/>
              <a:ext cx="1785974" cy="13470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64561" y="2619875"/>
              <a:ext cx="1785974" cy="1347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"/>
          <p:cNvGrpSpPr/>
          <p:nvPr userDrawn="1"/>
        </p:nvGrpSpPr>
        <p:grpSpPr>
          <a:xfrm>
            <a:off x="6694047" y="2562850"/>
            <a:ext cx="1785974" cy="1404087"/>
            <a:chOff x="6694047" y="2562850"/>
            <a:chExt cx="1785974" cy="1404087"/>
          </a:xfrm>
        </p:grpSpPr>
        <p:sp>
          <p:nvSpPr>
            <p:cNvPr id="37" name="Rectangle 36"/>
            <p:cNvSpPr/>
            <p:nvPr/>
          </p:nvSpPr>
          <p:spPr>
            <a:xfrm>
              <a:off x="6694047" y="2562850"/>
              <a:ext cx="1785974" cy="134706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4047" y="2619875"/>
              <a:ext cx="1785974" cy="13470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2"/>
          <p:cNvGrpSpPr/>
          <p:nvPr userDrawn="1"/>
        </p:nvGrpSpPr>
        <p:grpSpPr>
          <a:xfrm>
            <a:off x="4658482" y="1122093"/>
            <a:ext cx="1785974" cy="1407182"/>
            <a:chOff x="4658482" y="1122093"/>
            <a:chExt cx="1785974" cy="1407182"/>
          </a:xfrm>
        </p:grpSpPr>
        <p:sp>
          <p:nvSpPr>
            <p:cNvPr id="40" name="Rectangle 39"/>
            <p:cNvSpPr/>
            <p:nvPr/>
          </p:nvSpPr>
          <p:spPr>
            <a:xfrm>
              <a:off x="4658482" y="1182213"/>
              <a:ext cx="1785974" cy="13470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482" y="1122093"/>
              <a:ext cx="1785974" cy="13470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71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31" grpId="0"/>
      <p:bldP spid="32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4750079" y="1430890"/>
            <a:ext cx="1785974" cy="1044090"/>
            <a:chOff x="4750079" y="1706835"/>
            <a:chExt cx="1785974" cy="1044090"/>
          </a:xfrm>
        </p:grpSpPr>
        <p:sp>
          <p:nvSpPr>
            <p:cNvPr id="45" name="Rectangle 44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6707505" y="1430890"/>
            <a:ext cx="1785974" cy="1044090"/>
            <a:chOff x="6707505" y="1706835"/>
            <a:chExt cx="1785974" cy="1044090"/>
          </a:xfrm>
        </p:grpSpPr>
        <p:sp>
          <p:nvSpPr>
            <p:cNvPr id="48" name="Rectangle 47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4750079" y="2517098"/>
            <a:ext cx="1785974" cy="1045251"/>
            <a:chOff x="4750079" y="2793043"/>
            <a:chExt cx="1785974" cy="1045251"/>
          </a:xfrm>
        </p:grpSpPr>
        <p:sp>
          <p:nvSpPr>
            <p:cNvPr id="51" name="Rectangle 50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6707505" y="2517098"/>
            <a:ext cx="1785974" cy="1045251"/>
            <a:chOff x="6707505" y="2793043"/>
            <a:chExt cx="1785974" cy="1045251"/>
          </a:xfrm>
        </p:grpSpPr>
        <p:sp>
          <p:nvSpPr>
            <p:cNvPr id="54" name="Rectangle 53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68891" y="1430890"/>
            <a:ext cx="3884059" cy="213146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8886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02843"/>
            <a:ext cx="9127832" cy="2254948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55171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 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43246" y="106233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43246" y="2416390"/>
            <a:ext cx="2602149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7"/>
          </p:nvPr>
        </p:nvSpPr>
        <p:spPr>
          <a:xfrm>
            <a:off x="510621" y="252226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58150" y="106233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258150" y="2416390"/>
            <a:ext cx="2602149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25525" y="252226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6071075" y="106233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6071075" y="2416390"/>
            <a:ext cx="2602149" cy="42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6138450" y="252226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43246" y="299306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3246" y="4347120"/>
            <a:ext cx="2602149" cy="42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3"/>
          </p:nvPr>
        </p:nvSpPr>
        <p:spPr>
          <a:xfrm>
            <a:off x="510621" y="445299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258150" y="299306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3258150" y="4347120"/>
            <a:ext cx="2602149" cy="420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5"/>
          </p:nvPr>
        </p:nvSpPr>
        <p:spPr>
          <a:xfrm>
            <a:off x="3325525" y="445299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071075" y="2993063"/>
            <a:ext cx="2602150" cy="135405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071075" y="4347120"/>
            <a:ext cx="2602149" cy="4209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27"/>
          </p:nvPr>
        </p:nvSpPr>
        <p:spPr>
          <a:xfrm>
            <a:off x="6138450" y="4452995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2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6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animBg="1"/>
      <p:bldP spid="2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06970" y="3506082"/>
            <a:ext cx="1811374" cy="100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556160" y="3506082"/>
            <a:ext cx="1811374" cy="1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06970" y="1178543"/>
            <a:ext cx="3869193" cy="213145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455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-7985" y="1073968"/>
            <a:ext cx="3160757" cy="213145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152772" y="1073968"/>
            <a:ext cx="5991228" cy="2131459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06399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27831" cy="2974997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3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4563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60456" y="1229499"/>
            <a:ext cx="3681115" cy="322599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1740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87214" y="0"/>
            <a:ext cx="4456786" cy="51435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7184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456786" cy="5143500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14150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5438" y="2994298"/>
            <a:ext cx="2007972" cy="165130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28355" y="2994298"/>
            <a:ext cx="2007972" cy="165130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2511238" y="1208553"/>
            <a:ext cx="2007972" cy="165130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746296" y="1208553"/>
            <a:ext cx="2007972" cy="165130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2511238" y="2859857"/>
            <a:ext cx="2007972" cy="17857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endParaRPr lang="en-US" sz="4000">
              <a:latin typeface="FontAwesome" pitchFamily="2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365438" y="1208553"/>
            <a:ext cx="2007972" cy="17857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endParaRPr lang="en-US" sz="44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4628355" y="1208552"/>
            <a:ext cx="2007972" cy="178574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000"/>
              <a:t> </a:t>
            </a:r>
          </a:p>
          <a:p>
            <a:pPr lvl="0" algn="ctr" defTabSz="914400">
              <a:spcBef>
                <a:spcPct val="20000"/>
              </a:spcBef>
              <a:defRPr/>
            </a:pPr>
            <a:br>
              <a:rPr lang="en-US" sz="1200" b="1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1200" b="1">
                <a:solidFill>
                  <a:schemeClr val="bg1">
                    <a:lumMod val="95000"/>
                  </a:schemeClr>
                </a:solidFill>
              </a:rPr>
            </a:br>
            <a:endParaRPr 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6746296" y="2859857"/>
            <a:ext cx="2007972" cy="178574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20000"/>
              </a:spcBef>
              <a:defRPr/>
            </a:pPr>
            <a:endParaRPr lang="en-US" sz="1200" b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98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36" grpId="0" animBg="1"/>
      <p:bldP spid="35" grpId="0" animBg="1"/>
      <p:bldP spid="39" grpId="0" animBg="1"/>
      <p:bldP spid="44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714725" y="1646263"/>
            <a:ext cx="3773217" cy="202346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3682" y="1636638"/>
            <a:ext cx="3773217" cy="2033086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8949" y="3894926"/>
            <a:ext cx="3762683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3681" y="3688974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23"/>
          </p:nvPr>
        </p:nvSpPr>
        <p:spPr>
          <a:xfrm>
            <a:off x="4719992" y="3894926"/>
            <a:ext cx="3762683" cy="6350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5"/>
          </p:nvPr>
        </p:nvSpPr>
        <p:spPr>
          <a:xfrm>
            <a:off x="4714724" y="3688974"/>
            <a:ext cx="3773218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48948" y="1254235"/>
            <a:ext cx="3762684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2532" y="1330017"/>
            <a:ext cx="3715517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60" name="Rectangle 59"/>
          <p:cNvSpPr/>
          <p:nvPr userDrawn="1"/>
        </p:nvSpPr>
        <p:spPr>
          <a:xfrm>
            <a:off x="4719991" y="1254235"/>
            <a:ext cx="3762684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1" name="Text Placeholder 3"/>
          <p:cNvSpPr>
            <a:spLocks noGrp="1"/>
          </p:cNvSpPr>
          <p:nvPr>
            <p:ph type="body" sz="half" idx="24"/>
          </p:nvPr>
        </p:nvSpPr>
        <p:spPr>
          <a:xfrm>
            <a:off x="4743575" y="1330017"/>
            <a:ext cx="3715517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8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4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3683" y="1665213"/>
            <a:ext cx="2491870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8950" y="3866351"/>
            <a:ext cx="2486604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3681" y="3660399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78" name="Rectangle 77"/>
          <p:cNvSpPr/>
          <p:nvPr userDrawn="1"/>
        </p:nvSpPr>
        <p:spPr>
          <a:xfrm>
            <a:off x="648949" y="1282810"/>
            <a:ext cx="2486604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42617" y="1372937"/>
            <a:ext cx="2299268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333752" y="1665213"/>
            <a:ext cx="2491870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9019" y="3866351"/>
            <a:ext cx="2486604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0"/>
          </p:nvPr>
        </p:nvSpPr>
        <p:spPr>
          <a:xfrm>
            <a:off x="3333750" y="3660399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3" name="Rectangle 82"/>
          <p:cNvSpPr/>
          <p:nvPr userDrawn="1"/>
        </p:nvSpPr>
        <p:spPr>
          <a:xfrm>
            <a:off x="3339018" y="1282810"/>
            <a:ext cx="2486604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21"/>
          </p:nvPr>
        </p:nvSpPr>
        <p:spPr>
          <a:xfrm>
            <a:off x="3432686" y="1372937"/>
            <a:ext cx="2299268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019802" y="1665213"/>
            <a:ext cx="2491870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23"/>
          </p:nvPr>
        </p:nvSpPr>
        <p:spPr>
          <a:xfrm>
            <a:off x="6025069" y="3866351"/>
            <a:ext cx="2486604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24"/>
          </p:nvPr>
        </p:nvSpPr>
        <p:spPr>
          <a:xfrm>
            <a:off x="6019800" y="3660399"/>
            <a:ext cx="2493566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8" name="Rectangle 87"/>
          <p:cNvSpPr/>
          <p:nvPr userDrawn="1"/>
        </p:nvSpPr>
        <p:spPr>
          <a:xfrm>
            <a:off x="6025068" y="1282810"/>
            <a:ext cx="2486604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25"/>
          </p:nvPr>
        </p:nvSpPr>
        <p:spPr>
          <a:xfrm>
            <a:off x="6118736" y="1372937"/>
            <a:ext cx="2299268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0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/>
      <p:bldP spid="81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/>
      <p:bldP spid="8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animBg="1"/>
      <p:bldP spid="8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70750" y="1585670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20611" y="3771101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15342" y="3565149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78" name="Rectangle 77"/>
          <p:cNvSpPr/>
          <p:nvPr userDrawn="1"/>
        </p:nvSpPr>
        <p:spPr>
          <a:xfrm>
            <a:off x="576016" y="1203267"/>
            <a:ext cx="1867713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46371" y="1293394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633722" y="1585670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9"/>
          </p:nvPr>
        </p:nvSpPr>
        <p:spPr>
          <a:xfrm>
            <a:off x="2583583" y="3771101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0"/>
          </p:nvPr>
        </p:nvSpPr>
        <p:spPr>
          <a:xfrm>
            <a:off x="2578314" y="3565149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2638988" y="1203267"/>
            <a:ext cx="1867713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2709343" y="1293394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4684531" y="1585670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23"/>
          </p:nvPr>
        </p:nvSpPr>
        <p:spPr>
          <a:xfrm>
            <a:off x="4634392" y="3771101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4"/>
          </p:nvPr>
        </p:nvSpPr>
        <p:spPr>
          <a:xfrm>
            <a:off x="4629123" y="3565149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4689797" y="1203267"/>
            <a:ext cx="1867713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25"/>
          </p:nvPr>
        </p:nvSpPr>
        <p:spPr>
          <a:xfrm>
            <a:off x="4760152" y="1293394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56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722908" y="1585670"/>
            <a:ext cx="1871668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2434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half" idx="27"/>
          </p:nvPr>
        </p:nvSpPr>
        <p:spPr>
          <a:xfrm>
            <a:off x="6672769" y="3771101"/>
            <a:ext cx="1932643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28"/>
          </p:nvPr>
        </p:nvSpPr>
        <p:spPr>
          <a:xfrm>
            <a:off x="6667500" y="3565149"/>
            <a:ext cx="193805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59" name="Rectangle 58"/>
          <p:cNvSpPr/>
          <p:nvPr userDrawn="1"/>
        </p:nvSpPr>
        <p:spPr>
          <a:xfrm>
            <a:off x="6728174" y="1203267"/>
            <a:ext cx="1867713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9"/>
          </p:nvPr>
        </p:nvSpPr>
        <p:spPr>
          <a:xfrm>
            <a:off x="6798529" y="1293394"/>
            <a:ext cx="1727003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7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03083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52945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7675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78" name="Rectangle 77"/>
          <p:cNvSpPr/>
          <p:nvPr userDrawn="1"/>
        </p:nvSpPr>
        <p:spPr>
          <a:xfrm>
            <a:off x="508350" y="1217194"/>
            <a:ext cx="1537336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66260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147332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097194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0"/>
          </p:nvPr>
        </p:nvSpPr>
        <p:spPr>
          <a:xfrm>
            <a:off x="2091924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66" name="Rectangle 65"/>
          <p:cNvSpPr/>
          <p:nvPr userDrawn="1"/>
        </p:nvSpPr>
        <p:spPr>
          <a:xfrm>
            <a:off x="2152599" y="1217194"/>
            <a:ext cx="1537336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Text Placeholder 3"/>
          <p:cNvSpPr>
            <a:spLocks noGrp="1"/>
          </p:cNvSpPr>
          <p:nvPr>
            <p:ph type="body" sz="half" idx="21"/>
          </p:nvPr>
        </p:nvSpPr>
        <p:spPr>
          <a:xfrm>
            <a:off x="2210509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794548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half" idx="23"/>
          </p:nvPr>
        </p:nvSpPr>
        <p:spPr>
          <a:xfrm>
            <a:off x="3744410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24"/>
          </p:nvPr>
        </p:nvSpPr>
        <p:spPr>
          <a:xfrm>
            <a:off x="3739140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>
            <a:off x="3799815" y="1217194"/>
            <a:ext cx="1537336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5"/>
          </p:nvPr>
        </p:nvSpPr>
        <p:spPr>
          <a:xfrm>
            <a:off x="3857725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5438435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7"/>
          </p:nvPr>
        </p:nvSpPr>
        <p:spPr>
          <a:xfrm>
            <a:off x="5388297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 Placeholder 3"/>
          <p:cNvSpPr>
            <a:spLocks noGrp="1"/>
          </p:cNvSpPr>
          <p:nvPr>
            <p:ph type="body" sz="half" idx="28"/>
          </p:nvPr>
        </p:nvSpPr>
        <p:spPr>
          <a:xfrm>
            <a:off x="5383027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1" name="Rectangle 80"/>
          <p:cNvSpPr/>
          <p:nvPr userDrawn="1"/>
        </p:nvSpPr>
        <p:spPr>
          <a:xfrm>
            <a:off x="5443702" y="1217194"/>
            <a:ext cx="1537336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9"/>
          </p:nvPr>
        </p:nvSpPr>
        <p:spPr>
          <a:xfrm>
            <a:off x="5501612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3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7077764" y="1599597"/>
            <a:ext cx="1540591" cy="1892243"/>
          </a:xfrm>
          <a:prstGeom prst="downArrowCallout">
            <a:avLst>
              <a:gd name="adj1" fmla="val 35178"/>
              <a:gd name="adj2" fmla="val 13059"/>
              <a:gd name="adj3" fmla="val 7566"/>
              <a:gd name="adj4" fmla="val 93840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31"/>
          </p:nvPr>
        </p:nvSpPr>
        <p:spPr>
          <a:xfrm>
            <a:off x="7027626" y="3794553"/>
            <a:ext cx="1590780" cy="635096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100" b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ctr"/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32"/>
          </p:nvPr>
        </p:nvSpPr>
        <p:spPr>
          <a:xfrm>
            <a:off x="7022356" y="3588601"/>
            <a:ext cx="1595234" cy="19278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  <p:sp>
        <p:nvSpPr>
          <p:cNvPr id="86" name="Rectangle 85"/>
          <p:cNvSpPr/>
          <p:nvPr userDrawn="1"/>
        </p:nvSpPr>
        <p:spPr>
          <a:xfrm>
            <a:off x="7083031" y="1217194"/>
            <a:ext cx="1537336" cy="38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33"/>
          </p:nvPr>
        </p:nvSpPr>
        <p:spPr>
          <a:xfrm>
            <a:off x="7140941" y="1307321"/>
            <a:ext cx="1421516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3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2" presetClass="entr" presetSubtype="4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animBg="1"/>
      <p:bldP spid="79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/>
      <p:bldP spid="7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/>
      <p:bldP spid="84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4" accel="50000" decel="50000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7" grpId="0" build="p">
        <p:tmplLst>
          <p:tmpl lvl="1">
            <p:tnLst>
              <p:par>
                <p:cTn presetID="22" presetClass="entr" presetSubtype="4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Group 300"/>
          <p:cNvGrpSpPr/>
          <p:nvPr userDrawn="1"/>
        </p:nvGrpSpPr>
        <p:grpSpPr>
          <a:xfrm>
            <a:off x="459050" y="1404662"/>
            <a:ext cx="3882522" cy="2030568"/>
            <a:chOff x="2844800" y="1304396"/>
            <a:chExt cx="2803525" cy="1466250"/>
          </a:xfrm>
        </p:grpSpPr>
        <p:grpSp>
          <p:nvGrpSpPr>
            <p:cNvPr id="3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79022" y="1510190"/>
            <a:ext cx="2651372" cy="1635672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26920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8" name="Group 29"/>
          <p:cNvGrpSpPr/>
          <p:nvPr userDrawn="1"/>
        </p:nvGrpSpPr>
        <p:grpSpPr>
          <a:xfrm>
            <a:off x="3850314" y="1298511"/>
            <a:ext cx="1459144" cy="3116663"/>
            <a:chOff x="3205386" y="1562392"/>
            <a:chExt cx="1459144" cy="3116662"/>
          </a:xfrm>
          <a:effectLst/>
        </p:grpSpPr>
        <p:sp>
          <p:nvSpPr>
            <p:cNvPr id="19" name="Freeform 18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951670" y="1727613"/>
            <a:ext cx="1256433" cy="228280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2688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DFEC-7797-457D-8DC0-93D0FFF07B41}" type="datetime1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2020-06-12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prstClr val="black">
                    <a:tint val="75000"/>
                  </a:prstClr>
                </a:solidFill>
              </a:rPr>
              <a:t>COPYRIGHT </a:t>
            </a:r>
            <a:r>
              <a:rPr lang="sk-SK">
                <a:solidFill>
                  <a:prstClr val="black">
                    <a:tint val="75000"/>
                  </a:prstClr>
                </a:solidFill>
              </a:rPr>
              <a:t>© 2018 </a:t>
            </a:r>
            <a:r>
              <a:rPr lang="en-CA">
                <a:solidFill>
                  <a:prstClr val="black">
                    <a:tint val="75000"/>
                  </a:prstClr>
                </a:solidFill>
              </a:rPr>
              <a:t>MARS INCORPORATED |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B8A89-AE5B-4A7A-ABF7-B35292E08C39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0" y="3273754"/>
            <a:ext cx="9144000" cy="186974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Line buttom"/>
          <p:cNvCxnSpPr/>
          <p:nvPr userDrawn="1"/>
        </p:nvCxnSpPr>
        <p:spPr>
          <a:xfrm>
            <a:off x="0" y="3273754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328989" y="1450783"/>
            <a:ext cx="2552732" cy="2031086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r>
                <a:rPr lang="en-US"/>
                <a:t> </a:t>
              </a: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445151" y="1546974"/>
            <a:ext cx="2318183" cy="1310896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5446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Line buttom"/>
          <p:cNvCxnSpPr/>
          <p:nvPr userDrawn="1"/>
        </p:nvCxnSpPr>
        <p:spPr>
          <a:xfrm>
            <a:off x="0" y="3272559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3273754"/>
            <a:ext cx="9144000" cy="18697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9"/>
          <p:cNvGrpSpPr/>
          <p:nvPr userDrawn="1"/>
        </p:nvGrpSpPr>
        <p:grpSpPr>
          <a:xfrm>
            <a:off x="677589" y="1073968"/>
            <a:ext cx="1647737" cy="3481853"/>
            <a:chOff x="3189614" y="1562392"/>
            <a:chExt cx="1474916" cy="3116662"/>
          </a:xfrm>
          <a:effectLst/>
        </p:grpSpPr>
        <p:sp>
          <p:nvSpPr>
            <p:cNvPr id="33" name="Freeform 32"/>
            <p:cNvSpPr/>
            <p:nvPr/>
          </p:nvSpPr>
          <p:spPr>
            <a:xfrm>
              <a:off x="3205386" y="1579715"/>
              <a:ext cx="1459144" cy="3099339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20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Freeform 34"/>
            <p:cNvSpPr/>
            <p:nvPr/>
          </p:nvSpPr>
          <p:spPr>
            <a:xfrm>
              <a:off x="3806686" y="4332856"/>
              <a:ext cx="256543" cy="261216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3306742" y="1997538"/>
              <a:ext cx="1256433" cy="2276759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796931" y="1824436"/>
              <a:ext cx="276054" cy="32124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911556" y="1704426"/>
              <a:ext cx="46804" cy="47657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293042" y="1562392"/>
              <a:ext cx="198758" cy="40154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 descr="shadow.png"/>
          <p:cNvPicPr>
            <a:picLocks noChangeAspect="1"/>
          </p:cNvPicPr>
          <p:nvPr userDrawn="1"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376045" y="4555821"/>
            <a:ext cx="2320732" cy="238125"/>
          </a:xfrm>
          <a:prstGeom prst="rect">
            <a:avLst/>
          </a:prstGeom>
        </p:spPr>
      </p:pic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08441" y="1563804"/>
            <a:ext cx="1403654" cy="2539833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1523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45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168751" y="1201795"/>
            <a:ext cx="4400683" cy="3501414"/>
            <a:chOff x="2094899" y="1081795"/>
            <a:chExt cx="4400683" cy="3501414"/>
          </a:xfrm>
        </p:grpSpPr>
        <p:sp>
          <p:nvSpPr>
            <p:cNvPr id="22" name="Rectangle 21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356720" y="1367618"/>
            <a:ext cx="4008623" cy="2259869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642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908630" y="1255684"/>
            <a:ext cx="3326740" cy="4311630"/>
            <a:chOff x="2908630" y="1255684"/>
            <a:chExt cx="3326740" cy="4311630"/>
          </a:xfrm>
        </p:grpSpPr>
        <p:grpSp>
          <p:nvGrpSpPr>
            <p:cNvPr id="14" name="Group 66"/>
            <p:cNvGrpSpPr/>
            <p:nvPr/>
          </p:nvGrpSpPr>
          <p:grpSpPr>
            <a:xfrm>
              <a:off x="2908630" y="1255684"/>
              <a:ext cx="3326740" cy="4311630"/>
              <a:chOff x="1208088" y="2017712"/>
              <a:chExt cx="1206500" cy="1563688"/>
            </a:xfrm>
          </p:grpSpPr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319213" y="2152650"/>
                <a:ext cx="969963" cy="129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8"/>
              <p:cNvSpPr>
                <a:spLocks noEditPoints="1"/>
              </p:cNvSpPr>
              <p:nvPr/>
            </p:nvSpPr>
            <p:spPr bwMode="auto">
              <a:xfrm>
                <a:off x="1208088" y="2017712"/>
                <a:ext cx="1206500" cy="1563688"/>
              </a:xfrm>
              <a:custGeom>
                <a:avLst/>
                <a:gdLst/>
                <a:ahLst/>
                <a:cxnLst>
                  <a:cxn ang="0">
                    <a:pos x="666" y="35"/>
                  </a:cxn>
                  <a:cxn ang="0">
                    <a:pos x="631" y="0"/>
                  </a:cxn>
                  <a:cxn ang="0">
                    <a:pos x="34" y="0"/>
                  </a:cxn>
                  <a:cxn ang="0">
                    <a:pos x="0" y="35"/>
                  </a:cxn>
                  <a:cxn ang="0">
                    <a:pos x="0" y="829"/>
                  </a:cxn>
                  <a:cxn ang="0">
                    <a:pos x="34" y="864"/>
                  </a:cxn>
                  <a:cxn ang="0">
                    <a:pos x="631" y="864"/>
                  </a:cxn>
                  <a:cxn ang="0">
                    <a:pos x="666" y="829"/>
                  </a:cxn>
                  <a:cxn ang="0">
                    <a:pos x="666" y="35"/>
                  </a:cxn>
                  <a:cxn ang="0">
                    <a:pos x="597" y="791"/>
                  </a:cxn>
                  <a:cxn ang="0">
                    <a:pos x="66" y="791"/>
                  </a:cxn>
                  <a:cxn ang="0">
                    <a:pos x="66" y="76"/>
                  </a:cxn>
                  <a:cxn ang="0">
                    <a:pos x="597" y="76"/>
                  </a:cxn>
                  <a:cxn ang="0">
                    <a:pos x="597" y="791"/>
                  </a:cxn>
                </a:cxnLst>
                <a:rect l="0" t="0" r="r" b="b"/>
                <a:pathLst>
                  <a:path w="666" h="864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4471627" y="1357124"/>
              <a:ext cx="200746" cy="2007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15040" y="1627755"/>
            <a:ext cx="2674525" cy="357624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5475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29" name="Round Same Side Corner Rectangle 28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1" name="Group 300"/>
          <p:cNvGrpSpPr/>
          <p:nvPr userDrawn="1"/>
        </p:nvGrpSpPr>
        <p:grpSpPr>
          <a:xfrm>
            <a:off x="747228" y="1481662"/>
            <a:ext cx="3882522" cy="2030568"/>
            <a:chOff x="2844800" y="1304396"/>
            <a:chExt cx="2803525" cy="1466250"/>
          </a:xfrm>
        </p:grpSpPr>
        <p:grpSp>
          <p:nvGrpSpPr>
            <p:cNvPr id="42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6"/>
              <p:cNvSpPr>
                <a:spLocks/>
              </p:cNvSpPr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31"/>
              <p:cNvSpPr>
                <a:spLocks/>
              </p:cNvSpPr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367200" y="1587190"/>
            <a:ext cx="2651372" cy="1635672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39045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9938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9938" y="619462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grpSp>
        <p:nvGrpSpPr>
          <p:cNvPr id="3" name="Group 7"/>
          <p:cNvGrpSpPr/>
          <p:nvPr userDrawn="1"/>
        </p:nvGrpSpPr>
        <p:grpSpPr>
          <a:xfrm>
            <a:off x="0" y="5048851"/>
            <a:ext cx="9144000" cy="94649"/>
            <a:chOff x="0" y="2573904"/>
            <a:chExt cx="8767278" cy="44695"/>
          </a:xfrm>
        </p:grpSpPr>
        <p:grpSp>
          <p:nvGrpSpPr>
            <p:cNvPr id="4" name="Group 43"/>
            <p:cNvGrpSpPr/>
            <p:nvPr/>
          </p:nvGrpSpPr>
          <p:grpSpPr>
            <a:xfrm>
              <a:off x="0" y="2573904"/>
              <a:ext cx="3752335" cy="44695"/>
              <a:chOff x="0" y="2573904"/>
              <a:chExt cx="3752335" cy="4469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4"/>
            <p:cNvGrpSpPr/>
            <p:nvPr/>
          </p:nvGrpSpPr>
          <p:grpSpPr>
            <a:xfrm>
              <a:off x="3752335" y="2573904"/>
              <a:ext cx="5014943" cy="44695"/>
              <a:chOff x="0" y="2573904"/>
              <a:chExt cx="5014943" cy="446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2573904"/>
                <a:ext cx="1262608" cy="4469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262608" y="2573904"/>
                <a:ext cx="1262608" cy="446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89727" y="2573904"/>
                <a:ext cx="1262608" cy="4469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52335" y="2573904"/>
                <a:ext cx="1262608" cy="446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Flowchart: Off-page Connector 30"/>
          <p:cNvSpPr/>
          <p:nvPr userDrawn="1"/>
        </p:nvSpPr>
        <p:spPr>
          <a:xfrm>
            <a:off x="8622181" y="238198"/>
            <a:ext cx="288035" cy="235899"/>
          </a:xfrm>
          <a:prstGeom prst="flowChartOffpage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2120" y="197976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7542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788842" y="1229499"/>
            <a:ext cx="3681115" cy="3225991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12" name="Round Same Side Corner Rectangle 11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67991" y="1472626"/>
            <a:ext cx="1421516" cy="1421092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822643" y="1472626"/>
            <a:ext cx="1421516" cy="1421092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829092" y="1472626"/>
            <a:ext cx="1421516" cy="1421092"/>
          </a:xfrm>
          <a:prstGeom prst="roundRect">
            <a:avLst/>
          </a:prstGeom>
          <a:ln w="28575">
            <a:solidFill>
              <a:schemeClr val="accent3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835350" y="1472626"/>
            <a:ext cx="1421516" cy="1421092"/>
          </a:xfrm>
          <a:prstGeom prst="roundRect">
            <a:avLst/>
          </a:prstGeom>
          <a:ln w="28575">
            <a:solidFill>
              <a:schemeClr val="accent4"/>
            </a:solidFill>
          </a:ln>
        </p:spPr>
        <p:txBody>
          <a:bodyPr bIns="182880" anchor="b"/>
          <a:lstStyle>
            <a:lvl1pPr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10" name="Round Same Side Corner Rectangle 9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Slide Number Placeholder 4"/>
          <p:cNvSpPr txBox="1">
            <a:spLocks/>
          </p:cNvSpPr>
          <p:nvPr userDrawn="1"/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09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7" grpId="0" animBg="1"/>
      <p:bldP spid="40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452601" y="1526704"/>
            <a:ext cx="2936519" cy="2936519"/>
          </a:xfrm>
          <a:prstGeom prst="ellips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5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56569" y="2495701"/>
            <a:ext cx="997689" cy="997392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2438400" y="1124588"/>
            <a:ext cx="997689" cy="997392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bIns="91440" anchor="b"/>
          <a:lstStyle>
            <a:lvl1pPr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784267" y="2503321"/>
            <a:ext cx="997689" cy="997392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bIns="91440" anchor="b"/>
          <a:lstStyle>
            <a:lvl1pPr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422016" y="3860358"/>
            <a:ext cx="997689" cy="997392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bIns="91440" anchor="b"/>
          <a:lstStyle>
            <a:lvl1pPr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06762" y="3553224"/>
            <a:ext cx="1164563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1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0318" y="4425136"/>
            <a:ext cx="1164563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r" rtl="1">
              <a:buNone/>
              <a:defRPr sz="1100" b="1" baseline="0">
                <a:solidFill>
                  <a:schemeClr val="accent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21"/>
          </p:nvPr>
        </p:nvSpPr>
        <p:spPr>
          <a:xfrm>
            <a:off x="3494818" y="1287714"/>
            <a:ext cx="1164563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1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2"/>
          </p:nvPr>
        </p:nvSpPr>
        <p:spPr>
          <a:xfrm>
            <a:off x="4256824" y="3572474"/>
            <a:ext cx="1164563" cy="38173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l" rtl="1">
              <a:buNone/>
              <a:defRPr sz="11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5" name="Round Same Side Corner Rectangle 14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  <p:bldP spid="61" grpId="0" animBg="1"/>
      <p:bldP spid="62" grpId="0" animBg="1"/>
      <p:bldP spid="63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reaker or 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MWC PROJECTS\MARS INC\4157 Leadership Summit 2014\assets\Leadership Summit Background Dots blu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4"/>
          <p:cNvSpPr txBox="1">
            <a:spLocks noChangeArrowheads="1"/>
          </p:cNvSpPr>
          <p:nvPr userDrawn="1"/>
        </p:nvSpPr>
        <p:spPr bwMode="auto">
          <a:xfrm>
            <a:off x="402859" y="4976004"/>
            <a:ext cx="2947988" cy="67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pic>
        <p:nvPicPr>
          <p:cNvPr id="5" name="Picture 4" descr="colorsFinal-2.png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83319"/>
            <a:ext cx="8229600" cy="1046375"/>
          </a:xfr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7200" y="3061407"/>
            <a:ext cx="8229600" cy="868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1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0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am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Subtext Goes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94093" y="1265983"/>
            <a:ext cx="2372431" cy="23717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bIns="91440" anchor="b"/>
          <a:lstStyle>
            <a:lvl1pPr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7" name="Round Same Side Corner Rectangle 6"/>
          <p:cNvSpPr/>
          <p:nvPr userDrawn="1"/>
        </p:nvSpPr>
        <p:spPr>
          <a:xfrm rot="16200000" flipH="1">
            <a:off x="8798358" y="4748930"/>
            <a:ext cx="288035" cy="403249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</p:spPr>
        <p:txBody>
          <a:bodyPr anchor="ctr"/>
          <a:lstStyle>
            <a:lvl1pPr algn="ctr">
              <a:defRPr sz="9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in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146279"/>
            <a:ext cx="8229600" cy="2166127"/>
          </a:xfrm>
        </p:spPr>
        <p:txBody>
          <a:bodyPr wrap="square" lIns="0" tIns="0" rIns="0" bIns="0" anchor="t">
            <a:noAutofit/>
          </a:bodyPr>
          <a:lstStyle>
            <a:lvl1pPr>
              <a:spcAft>
                <a:spcPts val="0"/>
              </a:spcAft>
              <a:defRPr sz="6300" kern="1200" spc="-135"/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312406"/>
            <a:ext cx="8229600" cy="91669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000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Subhead if necessary</a:t>
            </a:r>
          </a:p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007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8223" y="63215"/>
            <a:ext cx="6866389" cy="54585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700" spc="-113"/>
            </a:lvl1pPr>
          </a:lstStyle>
          <a:p>
            <a:r>
              <a:rPr lang="en-US"/>
              <a:t>Main headline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8719"/>
            <a:ext cx="8229600" cy="384590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0152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8229600" cy="545855"/>
          </a:xfrm>
        </p:spPr>
        <p:txBody>
          <a:bodyPr>
            <a:noAutofit/>
          </a:bodyPr>
          <a:lstStyle>
            <a:lvl1pPr>
              <a:defRPr sz="3600" spc="-113"/>
            </a:lvl1pPr>
          </a:lstStyle>
          <a:p>
            <a:r>
              <a:rPr lang="en-US"/>
              <a:t>Main headline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7019"/>
            <a:ext cx="8229600" cy="315760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70351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ind - Two Colum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545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4905"/>
            <a:ext cx="4038600" cy="323971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4905"/>
            <a:ext cx="4038600" cy="323971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6413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Kind - Two Colum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6625"/>
            <a:ext cx="6858000" cy="545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4905"/>
            <a:ext cx="4038600" cy="323971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4905"/>
            <a:ext cx="4038600" cy="323971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538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ind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03147"/>
            <a:ext cx="4040188" cy="480705"/>
          </a:xfrm>
        </p:spPr>
        <p:txBody>
          <a:bodyPr anchor="b">
            <a:normAutofit/>
          </a:bodyPr>
          <a:lstStyle>
            <a:lvl1pPr marL="0" indent="0">
              <a:buNone/>
              <a:defRPr sz="1350" b="1">
                <a:latin typeface="Helvetica"/>
                <a:cs typeface="Helvetic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02649"/>
            <a:ext cx="4040188" cy="356582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03147"/>
            <a:ext cx="4041775" cy="480705"/>
          </a:xfrm>
        </p:spPr>
        <p:txBody>
          <a:bodyPr anchor="b">
            <a:normAutofit/>
          </a:bodyPr>
          <a:lstStyle>
            <a:lvl1pPr marL="0" indent="0">
              <a:buNone/>
              <a:defRPr sz="1350" b="1">
                <a:latin typeface="Helvetica"/>
                <a:cs typeface="Helvetic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02649"/>
            <a:ext cx="4041775" cy="356582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28800" y="56625"/>
            <a:ext cx="6858000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700">
                <a:solidFill>
                  <a:srgbClr val="000000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32747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in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545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9847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in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071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ind -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386556"/>
          </a:xfrm>
        </p:spPr>
        <p:txBody>
          <a:bodyPr anchor="t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6"/>
            <a:ext cx="5111750" cy="35182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1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17.jpeg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47" Type="http://schemas.openxmlformats.org/officeDocument/2006/relationships/slideLayout" Target="../slideLayouts/slideLayout90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slideLayout" Target="../slideLayouts/slideLayout88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48" Type="http://schemas.openxmlformats.org/officeDocument/2006/relationships/theme" Target="../theme/theme7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4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17" Type="http://schemas.openxmlformats.org/officeDocument/2006/relationships/image" Target="../media/image21.emf"/><Relationship Id="rId2" Type="http://schemas.openxmlformats.org/officeDocument/2006/relationships/slideLayout" Target="../slideLayouts/slideLayout92.xml"/><Relationship Id="rId16" Type="http://schemas.openxmlformats.org/officeDocument/2006/relationships/image" Target="../media/image20.emf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ags" Target="../tags/tag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04.xml"/><Relationship Id="rId21" Type="http://schemas.openxmlformats.org/officeDocument/2006/relationships/oleObject" Target="../embeddings/oleObject4.bin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image" Target="../media/image24.png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image" Target="../media/image23.jpeg"/><Relationship Id="rId10" Type="http://schemas.openxmlformats.org/officeDocument/2006/relationships/slideLayout" Target="../slideLayouts/slideLayout111.xml"/><Relationship Id="rId19" Type="http://schemas.openxmlformats.org/officeDocument/2006/relationships/vmlDrawing" Target="../drawings/vmlDrawing4.v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image" Target="../media/image2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sFinal-2.pn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  <p:pic>
        <p:nvPicPr>
          <p:cNvPr id="12" name="Picture 3" descr="D:\MWC PROJECTS\MARS INC\4157 Leadership Summit 2014\assets\Leadership Summit Background Dots dk blue brighter.jpg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 flipV="1">
            <a:off x="0" y="0"/>
            <a:ext cx="9144000" cy="7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6638279" cy="796636"/>
          </a:xfrm>
          <a:prstGeom prst="rect">
            <a:avLst/>
          </a:prstGeom>
          <a:gradFill flip="none" rotWithShape="1">
            <a:gsLst>
              <a:gs pos="26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41" y="4976004"/>
            <a:ext cx="2947988" cy="67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941" y="4860292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3683" y="7070"/>
            <a:ext cx="8629481" cy="7847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85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62" r:id="rId2"/>
    <p:sldLayoutId id="2147483661" r:id="rId3"/>
    <p:sldLayoutId id="2147483668" r:id="rId4"/>
    <p:sldLayoutId id="2147483670" r:id="rId5"/>
    <p:sldLayoutId id="2147483671" r:id="rId6"/>
    <p:sldLayoutId id="2147483673" r:id="rId7"/>
    <p:sldLayoutId id="214748371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marR="0" indent="0" algn="l" defTabSz="914400" rtl="0" eaLnBrk="1" latinLnBrk="0" hangingPunct="1">
        <a:lnSpc>
          <a:spcPct val="80000"/>
        </a:lnSpc>
        <a:spcBef>
          <a:spcPct val="0"/>
        </a:spcBef>
        <a:spcAft>
          <a:spcPts val="0"/>
        </a:spcAft>
        <a:buNone/>
        <a:defRPr sz="2400" b="1" kern="1200" cap="none" spc="0" baseline="0">
          <a:ln>
            <a:noFill/>
          </a:ln>
          <a:solidFill>
            <a:schemeClr val="bg1"/>
          </a:solidFill>
          <a:effectLst/>
          <a:latin typeface="Calibri" panose="020F0502020204030204" pitchFamily="34" charset="0"/>
          <a:ea typeface="+mj-ea"/>
          <a:cs typeface="+mj-cs"/>
        </a:defRPr>
      </a:lvl1pPr>
    </p:titleStyle>
    <p:bodyStyle>
      <a:lvl1pPr marL="127397" marR="0" indent="-127397" algn="l" defTabSz="914400" rtl="0" eaLnBrk="1" latinLnBrk="0" hangingPunct="1">
        <a:lnSpc>
          <a:spcPct val="80000"/>
        </a:lnSpc>
        <a:spcBef>
          <a:spcPts val="45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defRPr sz="1650" b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89335" marR="0" indent="-134541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Marsfont" pitchFamily="50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85800" marR="0" indent="-103585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tabLst/>
        <a:defRPr sz="1350" i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897731" marR="0" indent="-109538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Arial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075135" marR="0" indent="-80963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5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MWC PROJECTS\MARS INC\4157 Leadership Summit 2014\assets\Leadership Summit Background Dots blue.jp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7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6638279" cy="796636"/>
          </a:xfrm>
          <a:prstGeom prst="rect">
            <a:avLst/>
          </a:prstGeom>
          <a:gradFill flip="none" rotWithShape="1">
            <a:gsLst>
              <a:gs pos="2600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41" y="4976004"/>
            <a:ext cx="2947988" cy="67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941" y="4860292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3683" y="7070"/>
            <a:ext cx="8629481" cy="7847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colorsFinal-2.pn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marR="0" indent="0" algn="l" defTabSz="914400" rtl="0" eaLnBrk="1" latinLnBrk="0" hangingPunct="1">
        <a:lnSpc>
          <a:spcPct val="80000"/>
        </a:lnSpc>
        <a:spcBef>
          <a:spcPct val="0"/>
        </a:spcBef>
        <a:spcAft>
          <a:spcPts val="0"/>
        </a:spcAft>
        <a:buNone/>
        <a:defRPr sz="2400" b="1" kern="1200" cap="none" spc="0" baseline="0">
          <a:ln>
            <a:noFill/>
          </a:ln>
          <a:solidFill>
            <a:schemeClr val="bg1"/>
          </a:solidFill>
          <a:effectLst/>
          <a:latin typeface="Calibri" panose="020F0502020204030204" pitchFamily="34" charset="0"/>
          <a:ea typeface="+mj-ea"/>
          <a:cs typeface="+mj-cs"/>
        </a:defRPr>
      </a:lvl1pPr>
    </p:titleStyle>
    <p:bodyStyle>
      <a:lvl1pPr marL="127397" marR="0" indent="-127397" algn="l" defTabSz="914400" rtl="0" eaLnBrk="1" latinLnBrk="0" hangingPunct="1">
        <a:lnSpc>
          <a:spcPct val="80000"/>
        </a:lnSpc>
        <a:spcBef>
          <a:spcPts val="45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defRPr sz="1650" b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89335" marR="0" indent="-134541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Marsfont" pitchFamily="50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85800" marR="0" indent="-103585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tabLst/>
        <a:defRPr sz="1350" i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897731" marR="0" indent="-109538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Arial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075135" marR="0" indent="-80963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5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MWC PROJECTS\MARS INC\4157 Leadership Summit 2014\assets\Leadership Summit Background Dots PINK.jp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6638279" cy="796636"/>
          </a:xfrm>
          <a:prstGeom prst="rect">
            <a:avLst/>
          </a:prstGeom>
          <a:gradFill flip="none" rotWithShape="1">
            <a:gsLst>
              <a:gs pos="26000">
                <a:schemeClr val="accent4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41" y="4976004"/>
            <a:ext cx="2947988" cy="67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941" y="4860292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3683" y="7070"/>
            <a:ext cx="8629481" cy="7847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colorsFinal-2.pn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8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marR="0" indent="0" algn="l" defTabSz="914400" rtl="0" eaLnBrk="1" latinLnBrk="0" hangingPunct="1">
        <a:lnSpc>
          <a:spcPct val="80000"/>
        </a:lnSpc>
        <a:spcBef>
          <a:spcPct val="0"/>
        </a:spcBef>
        <a:spcAft>
          <a:spcPts val="0"/>
        </a:spcAft>
        <a:buNone/>
        <a:defRPr sz="2400" b="1" kern="1200" cap="none" spc="0" baseline="0">
          <a:ln>
            <a:noFill/>
          </a:ln>
          <a:solidFill>
            <a:schemeClr val="bg1"/>
          </a:solidFill>
          <a:effectLst/>
          <a:latin typeface="Calibri" panose="020F0502020204030204" pitchFamily="34" charset="0"/>
          <a:ea typeface="+mj-ea"/>
          <a:cs typeface="+mj-cs"/>
        </a:defRPr>
      </a:lvl1pPr>
    </p:titleStyle>
    <p:bodyStyle>
      <a:lvl1pPr marL="127397" marR="0" indent="-127397" algn="l" defTabSz="914400" rtl="0" eaLnBrk="1" latinLnBrk="0" hangingPunct="1">
        <a:lnSpc>
          <a:spcPct val="80000"/>
        </a:lnSpc>
        <a:spcBef>
          <a:spcPts val="45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defRPr sz="1650" b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89335" marR="0" indent="-134541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Marsfont" pitchFamily="50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85800" marR="0" indent="-103585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tabLst/>
        <a:defRPr sz="1350" i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897731" marR="0" indent="-109538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Arial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075135" marR="0" indent="-80963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5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MWC PROJECTS\MARS INC\4157 Leadership Summit 2014\assets\Leadership Summit Background Dots ls.jp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7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6638279" cy="796636"/>
          </a:xfrm>
          <a:prstGeom prst="rect">
            <a:avLst/>
          </a:prstGeom>
          <a:gradFill flip="none" rotWithShape="1">
            <a:gsLst>
              <a:gs pos="2600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41" y="4976004"/>
            <a:ext cx="2947988" cy="67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941" y="4860292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3683" y="7070"/>
            <a:ext cx="8629481" cy="7847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colorsFinal-2.pn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marR="0" indent="0" algn="l" defTabSz="914400" rtl="0" eaLnBrk="1" latinLnBrk="0" hangingPunct="1">
        <a:lnSpc>
          <a:spcPct val="80000"/>
        </a:lnSpc>
        <a:spcBef>
          <a:spcPct val="0"/>
        </a:spcBef>
        <a:spcAft>
          <a:spcPts val="0"/>
        </a:spcAft>
        <a:buNone/>
        <a:defRPr sz="2400" b="1" kern="1200" cap="none" spc="0" baseline="0">
          <a:ln>
            <a:noFill/>
          </a:ln>
          <a:solidFill>
            <a:schemeClr val="bg1"/>
          </a:solidFill>
          <a:effectLst/>
          <a:latin typeface="Calibri" panose="020F0502020204030204" pitchFamily="34" charset="0"/>
          <a:ea typeface="+mj-ea"/>
          <a:cs typeface="+mj-cs"/>
        </a:defRPr>
      </a:lvl1pPr>
    </p:titleStyle>
    <p:bodyStyle>
      <a:lvl1pPr marL="127397" marR="0" indent="-127397" algn="l" defTabSz="914400" rtl="0" eaLnBrk="1" latinLnBrk="0" hangingPunct="1">
        <a:lnSpc>
          <a:spcPct val="80000"/>
        </a:lnSpc>
        <a:spcBef>
          <a:spcPts val="45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defRPr sz="1650" b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89335" marR="0" indent="-134541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Marsfont" pitchFamily="50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85800" marR="0" indent="-103585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tabLst/>
        <a:defRPr sz="1350" i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897731" marR="0" indent="-109538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Arial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075135" marR="0" indent="-80963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5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MWC PROJECTS\MARS INC\4157 Leadership Summit 2014\assets\Leadership Summit Background Dots ls orange.jp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7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6638279" cy="796636"/>
          </a:xfrm>
          <a:prstGeom prst="rect">
            <a:avLst/>
          </a:prstGeom>
          <a:gradFill flip="none" rotWithShape="1">
            <a:gsLst>
              <a:gs pos="2600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41" y="4976004"/>
            <a:ext cx="2947988" cy="67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941" y="4860292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3683" y="7070"/>
            <a:ext cx="8629481" cy="7847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colorsFinal-2.pn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7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71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marR="0" indent="0" algn="l" defTabSz="914400" rtl="0" eaLnBrk="1" latinLnBrk="0" hangingPunct="1">
        <a:lnSpc>
          <a:spcPct val="80000"/>
        </a:lnSpc>
        <a:spcBef>
          <a:spcPct val="0"/>
        </a:spcBef>
        <a:spcAft>
          <a:spcPts val="0"/>
        </a:spcAft>
        <a:buNone/>
        <a:defRPr sz="2400" b="1" kern="1200" cap="none" spc="0" baseline="0">
          <a:ln>
            <a:noFill/>
          </a:ln>
          <a:solidFill>
            <a:schemeClr val="bg1"/>
          </a:solidFill>
          <a:effectLst/>
          <a:latin typeface="Calibri" panose="020F0502020204030204" pitchFamily="34" charset="0"/>
          <a:ea typeface="+mj-ea"/>
          <a:cs typeface="+mj-cs"/>
        </a:defRPr>
      </a:lvl1pPr>
    </p:titleStyle>
    <p:bodyStyle>
      <a:lvl1pPr marL="127397" marR="0" indent="-127397" algn="l" defTabSz="914400" rtl="0" eaLnBrk="1" latinLnBrk="0" hangingPunct="1">
        <a:lnSpc>
          <a:spcPct val="80000"/>
        </a:lnSpc>
        <a:spcBef>
          <a:spcPts val="45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defRPr sz="1650" b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89335" marR="0" indent="-134541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Marsfont" pitchFamily="50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85800" marR="0" indent="-103585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tabLst/>
        <a:defRPr sz="1350" i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897731" marR="0" indent="-109538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Arial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075135" marR="0" indent="-80963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5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MWC PROJECTS\MARS INC\4157 Leadership Summit 2014\assets\Leadership Summit Background Dots purple.jp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79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6638279" cy="796636"/>
          </a:xfrm>
          <a:prstGeom prst="rect">
            <a:avLst/>
          </a:prstGeom>
          <a:gradFill flip="none" rotWithShape="1">
            <a:gsLst>
              <a:gs pos="2600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41" y="4976004"/>
            <a:ext cx="2947988" cy="674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marL="0" marR="0" indent="0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 b="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941" y="4860292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B68E7C4-D4E4-4C29-82F8-A95A6A721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3683" y="7070"/>
            <a:ext cx="8629481" cy="7847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colorsFinal-2.pn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0" y="4837287"/>
            <a:ext cx="803563" cy="1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79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1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marR="0" indent="0" algn="l" defTabSz="914400" rtl="0" eaLnBrk="1" latinLnBrk="0" hangingPunct="1">
        <a:lnSpc>
          <a:spcPct val="80000"/>
        </a:lnSpc>
        <a:spcBef>
          <a:spcPct val="0"/>
        </a:spcBef>
        <a:spcAft>
          <a:spcPts val="0"/>
        </a:spcAft>
        <a:buNone/>
        <a:defRPr sz="2400" b="1" kern="1200" cap="none" spc="0" baseline="0">
          <a:ln>
            <a:noFill/>
          </a:ln>
          <a:solidFill>
            <a:schemeClr val="bg1"/>
          </a:solidFill>
          <a:effectLst/>
          <a:latin typeface="Calibri" panose="020F0502020204030204" pitchFamily="34" charset="0"/>
          <a:ea typeface="+mj-ea"/>
          <a:cs typeface="+mj-cs"/>
        </a:defRPr>
      </a:lvl1pPr>
    </p:titleStyle>
    <p:bodyStyle>
      <a:lvl1pPr marL="127397" marR="0" indent="-127397" algn="l" defTabSz="914400" rtl="0" eaLnBrk="1" latinLnBrk="0" hangingPunct="1">
        <a:lnSpc>
          <a:spcPct val="80000"/>
        </a:lnSpc>
        <a:spcBef>
          <a:spcPts val="45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defRPr sz="1650" b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89335" marR="0" indent="-134541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Marsfont" pitchFamily="50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85800" marR="0" indent="-103585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tabLst/>
        <a:defRPr sz="1350" i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897731" marR="0" indent="-109538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Arial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075135" marR="0" indent="-80963" algn="l" defTabSz="914400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5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40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89" r:id="rId34"/>
    <p:sldLayoutId id="2147483790" r:id="rId35"/>
    <p:sldLayoutId id="2147483791" r:id="rId36"/>
    <p:sldLayoutId id="2147483792" r:id="rId37"/>
    <p:sldLayoutId id="2147483793" r:id="rId38"/>
    <p:sldLayoutId id="2147483794" r:id="rId39"/>
    <p:sldLayoutId id="2147483795" r:id="rId40"/>
    <p:sldLayoutId id="2147483796" r:id="rId41"/>
    <p:sldLayoutId id="2147483797" r:id="rId42"/>
    <p:sldLayoutId id="2147483798" r:id="rId43"/>
    <p:sldLayoutId id="2147483799" r:id="rId44"/>
    <p:sldLayoutId id="2147483800" r:id="rId45"/>
    <p:sldLayoutId id="2147483801" r:id="rId46"/>
    <p:sldLayoutId id="2147483802" r:id="rId4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think-cell Slide" r:id="rId15" imgW="473" imgH="473" progId="TCLayout.ActiveDocument.1">
                  <p:embed/>
                </p:oleObj>
              </mc:Choice>
              <mc:Fallback>
                <p:oleObj name="think-cell Slide" r:id="rId15" imgW="473" imgH="47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3345"/>
            <a:ext cx="8229600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5153"/>
            <a:ext cx="8229600" cy="29194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600" b="1" baseline="0" smtClean="0"/>
            </a:lvl1pPr>
          </a:lstStyle>
          <a:p>
            <a:r>
              <a:rPr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4767263"/>
            <a:ext cx="8229600" cy="119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KIND Logo_Pos.eps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-7809"/>
            <a:ext cx="887027" cy="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9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49" r:id="rId11"/>
  </p:sldLayoutIdLst>
  <p:hf hdr="0"/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BD7C64A-C399-47B3-BB1D-6713589AEA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BD7C64A-C399-47B3-BB1D-6713589AEA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05" b="81221"/>
          <a:stretch/>
        </p:blipFill>
        <p:spPr>
          <a:xfrm>
            <a:off x="0" y="1"/>
            <a:ext cx="9144000" cy="785611"/>
          </a:xfrm>
          <a:prstGeom prst="rect">
            <a:avLst/>
          </a:prstGeom>
        </p:spPr>
      </p:pic>
      <p:pic>
        <p:nvPicPr>
          <p:cNvPr id="5" name="Picture 4" descr="colorsFinal-2.png"/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401" y="4837288"/>
            <a:ext cx="803563" cy="194331"/>
          </a:xfrm>
          <a:prstGeom prst="rect">
            <a:avLst/>
          </a:prstGeom>
        </p:spPr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08841" y="4976005"/>
            <a:ext cx="2947988" cy="6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defTabSz="457189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45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COPYRIGHT MARS INCORPORATED   |  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942" y="4860293"/>
            <a:ext cx="355997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marL="0" marR="0" indent="0" algn="ctr">
              <a:defRPr sz="788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defTabSz="457189"/>
            <a:fld id="{1B68E7C4-D4E4-4C29-82F8-A95A6A721B1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457189"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34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914378" rtl="0" eaLnBrk="1" latinLnBrk="0" hangingPunct="1">
        <a:lnSpc>
          <a:spcPct val="80000"/>
        </a:lnSpc>
        <a:spcBef>
          <a:spcPct val="0"/>
        </a:spcBef>
        <a:spcAft>
          <a:spcPts val="0"/>
        </a:spcAft>
        <a:buNone/>
        <a:defRPr sz="2400" b="1" kern="1200" cap="none" spc="0" baseline="0">
          <a:ln>
            <a:noFill/>
          </a:ln>
          <a:solidFill>
            <a:schemeClr val="bg1"/>
          </a:solidFill>
          <a:effectLst/>
          <a:latin typeface="Calibri" panose="020F0502020204030204" pitchFamily="34" charset="0"/>
          <a:ea typeface="+mj-ea"/>
          <a:cs typeface="+mj-cs"/>
        </a:defRPr>
      </a:lvl1pPr>
    </p:titleStyle>
    <p:bodyStyle>
      <a:lvl1pPr marL="127394" marR="0" indent="-127394" algn="l" defTabSz="914378" rtl="0" eaLnBrk="1" latinLnBrk="0" hangingPunct="1">
        <a:lnSpc>
          <a:spcPct val="80000"/>
        </a:lnSpc>
        <a:spcBef>
          <a:spcPts val="45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defRPr sz="1650" b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89325" marR="0" indent="-134538" algn="l" defTabSz="914378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Marsfont" pitchFamily="50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85783" marR="0" indent="-103583" algn="l" defTabSz="914378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2"/>
        </a:buClr>
        <a:buFont typeface="Arial" pitchFamily="34" charset="0"/>
        <a:buChar char="•"/>
        <a:tabLst/>
        <a:defRPr sz="1350" i="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897709" marR="0" indent="-109535" algn="l" defTabSz="914378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4"/>
        </a:buClr>
        <a:buFont typeface="Arial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075108" marR="0" indent="-80961" algn="l" defTabSz="914378" rtl="0" eaLnBrk="1" latinLnBrk="0" hangingPunct="1">
        <a:lnSpc>
          <a:spcPct val="80000"/>
        </a:lnSpc>
        <a:spcBef>
          <a:spcPts val="0"/>
        </a:spcBef>
        <a:spcAft>
          <a:spcPts val="900"/>
        </a:spcAft>
        <a:buClr>
          <a:schemeClr val="accent5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737317" indent="-182876" algn="l" defTabSz="914378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192" indent="-182876" algn="l" defTabSz="914378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068" indent="-182876" algn="l" defTabSz="914378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943" indent="-182876" algn="l" defTabSz="914378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5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69.png"/><Relationship Id="rId3" Type="http://schemas.openxmlformats.org/officeDocument/2006/relationships/image" Target="../media/image64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7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6.png"/><Relationship Id="rId4" Type="http://schemas.openxmlformats.org/officeDocument/2006/relationships/diagramData" Target="../diagrams/data1.xml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78.png"/><Relationship Id="rId11" Type="http://schemas.openxmlformats.org/officeDocument/2006/relationships/image" Target="../media/image47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58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59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EC89-90AD-4DBF-9F91-76CCC7FC4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32129"/>
            <a:ext cx="8229600" cy="2166127"/>
          </a:xfrm>
        </p:spPr>
        <p:txBody>
          <a:bodyPr/>
          <a:lstStyle/>
          <a:p>
            <a:r>
              <a:rPr lang="en-US" sz="4000" dirty="0"/>
              <a:t>KIND 360 – Engagement Story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D9A48-4F07-4A3F-8BD9-0D90B4ABD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344C8F14-D252-4A33-9431-9620E8D86CCF}" type="datetime4">
              <a:rPr lang="en-US" smtClean="0"/>
              <a:t>June 12,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6685-89F9-4C23-A172-82E9597B0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3BEEB-87BA-4D2D-A90A-73CBE5CB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2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6526AA-92CC-46AF-96A2-3DEE68C3B423}"/>
              </a:ext>
            </a:extLst>
          </p:cNvPr>
          <p:cNvGrpSpPr/>
          <p:nvPr/>
        </p:nvGrpSpPr>
        <p:grpSpPr>
          <a:xfrm>
            <a:off x="3685101" y="764294"/>
            <a:ext cx="5019675" cy="3495909"/>
            <a:chOff x="3685101" y="764294"/>
            <a:chExt cx="5019675" cy="34959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2473AF1-CA5B-4F32-A874-C77D8968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101" y="764294"/>
              <a:ext cx="5019675" cy="11928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5CE902-B780-46EB-B08A-804B398C4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1" y="1941432"/>
              <a:ext cx="5019675" cy="2318771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ADCAA-F33B-47E8-B07E-FF91CB48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218" y="4767264"/>
            <a:ext cx="2895600" cy="273844"/>
          </a:xfrm>
        </p:spPr>
        <p:txBody>
          <a:bodyPr/>
          <a:lstStyle/>
          <a:p>
            <a:r>
              <a:rPr lang="en-GB" sz="800" dirty="0">
                <a:solidFill>
                  <a:srgbClr val="000000"/>
                </a:solidFill>
              </a:rPr>
              <a:t>Used by Market Teams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3CF9A8-D62B-40DA-9F9D-EE15033A2A9D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Key Competitor identification classifies and segments the products based on the their value sales for various product characteristics.  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6214DB-89F6-4056-8D92-5AE17883E694}"/>
              </a:ext>
            </a:extLst>
          </p:cNvPr>
          <p:cNvSpPr/>
          <p:nvPr/>
        </p:nvSpPr>
        <p:spPr>
          <a:xfrm>
            <a:off x="161435" y="1143186"/>
            <a:ext cx="1676400" cy="1458754"/>
          </a:xfrm>
          <a:prstGeom prst="roundRect">
            <a:avLst>
              <a:gd name="adj" fmla="val 4414"/>
            </a:avLst>
          </a:prstGeom>
          <a:noFill/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What are the top products contributing to value sales?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To identify the key competitor for KIND in a segment?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48C721-3A4C-4E12-B072-F182C5FE3FDF}"/>
              </a:ext>
            </a:extLst>
          </p:cNvPr>
          <p:cNvSpPr/>
          <p:nvPr/>
        </p:nvSpPr>
        <p:spPr>
          <a:xfrm>
            <a:off x="313835" y="1037168"/>
            <a:ext cx="1424609" cy="22528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How might we?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832F9A34-462D-41C2-98F1-A6C41F9C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218" y="1037168"/>
            <a:ext cx="225288" cy="22528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827EB651-1FD7-4468-B660-5E2B9BAC0BB9}"/>
              </a:ext>
            </a:extLst>
          </p:cNvPr>
          <p:cNvSpPr/>
          <p:nvPr/>
        </p:nvSpPr>
        <p:spPr>
          <a:xfrm>
            <a:off x="188541" y="1460318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5F36D9-BFA6-41F2-8807-BD4BF97033E0}"/>
              </a:ext>
            </a:extLst>
          </p:cNvPr>
          <p:cNvSpPr/>
          <p:nvPr/>
        </p:nvSpPr>
        <p:spPr>
          <a:xfrm>
            <a:off x="177096" y="1980262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pic>
        <p:nvPicPr>
          <p:cNvPr id="29" name="Graphic 28" descr="Circle with left arrow">
            <a:extLst>
              <a:ext uri="{FF2B5EF4-FFF2-40B4-BE49-F238E27FC236}">
                <a16:creationId xmlns:a16="http://schemas.microsoft.com/office/drawing/2014/main" id="{71C66605-F4A5-4C28-9BA8-834E1F143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34270" y="2148226"/>
            <a:ext cx="626168" cy="626168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A893CCB-DA9B-495D-BCF2-42A5B96BDCFD}"/>
              </a:ext>
            </a:extLst>
          </p:cNvPr>
          <p:cNvSpPr/>
          <p:nvPr/>
        </p:nvSpPr>
        <p:spPr>
          <a:xfrm>
            <a:off x="2091784" y="947227"/>
            <a:ext cx="1511335" cy="386274"/>
          </a:xfrm>
          <a:prstGeom prst="wedgeRectCallout">
            <a:avLst>
              <a:gd name="adj1" fmla="val 87685"/>
              <a:gd name="adj2" fmla="val 31696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In UK the market leaders have</a:t>
            </a:r>
          </a:p>
          <a:p>
            <a:r>
              <a:rPr lang="en-US" sz="800" dirty="0">
                <a:solidFill>
                  <a:schemeClr val="tx1"/>
                </a:solidFill>
              </a:rPr>
              <a:t>value sales of more than 2.2M pounds 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305D26B-8166-4F04-A48F-8198EE23D2B6}"/>
              </a:ext>
            </a:extLst>
          </p:cNvPr>
          <p:cNvSpPr/>
          <p:nvPr/>
        </p:nvSpPr>
        <p:spPr>
          <a:xfrm>
            <a:off x="1982977" y="3684602"/>
            <a:ext cx="1620551" cy="322685"/>
          </a:xfrm>
          <a:prstGeom prst="wedgeRectCallout">
            <a:avLst>
              <a:gd name="adj1" fmla="val 104857"/>
              <a:gd name="adj2" fmla="val -349385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KIND in protein segment has competitors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CAF24-ADEB-4ED3-8FEB-1F18BE8AC309}"/>
              </a:ext>
            </a:extLst>
          </p:cNvPr>
          <p:cNvSpPr/>
          <p:nvPr/>
        </p:nvSpPr>
        <p:spPr>
          <a:xfrm>
            <a:off x="1937227" y="812661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B46046-0663-4AC2-AE5C-8F4295346E1E}"/>
              </a:ext>
            </a:extLst>
          </p:cNvPr>
          <p:cNvSpPr/>
          <p:nvPr/>
        </p:nvSpPr>
        <p:spPr>
          <a:xfrm>
            <a:off x="1982977" y="3460095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18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FD6C97-816C-41C0-A42A-CBB92487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065" y="1202473"/>
            <a:ext cx="5899717" cy="27865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ADCAA-F33B-47E8-B07E-FF91CB48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218" y="4767264"/>
            <a:ext cx="2895600" cy="273844"/>
          </a:xfrm>
        </p:spPr>
        <p:txBody>
          <a:bodyPr/>
          <a:lstStyle/>
          <a:p>
            <a:r>
              <a:rPr lang="en-GB" sz="800" dirty="0">
                <a:solidFill>
                  <a:srgbClr val="000000"/>
                </a:solidFill>
              </a:rPr>
              <a:t>Used by Market Teams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3CF9A8-D62B-40DA-9F9D-EE15033A2A9D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Brand performance by segment and sales development helps to track &amp; compare sales progression over time.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6214DB-89F6-4056-8D92-5AE17883E694}"/>
              </a:ext>
            </a:extLst>
          </p:cNvPr>
          <p:cNvSpPr/>
          <p:nvPr/>
        </p:nvSpPr>
        <p:spPr>
          <a:xfrm>
            <a:off x="161435" y="1143186"/>
            <a:ext cx="1676400" cy="1631208"/>
          </a:xfrm>
          <a:prstGeom prst="roundRect">
            <a:avLst>
              <a:gd name="adj" fmla="val 4414"/>
            </a:avLst>
          </a:prstGeom>
          <a:noFill/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What are the top competitors in a segment to KIND?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What are the sales trend and distribution among the top 5 brands compared o KIND in a segment?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48C721-3A4C-4E12-B072-F182C5FE3FDF}"/>
              </a:ext>
            </a:extLst>
          </p:cNvPr>
          <p:cNvSpPr/>
          <p:nvPr/>
        </p:nvSpPr>
        <p:spPr>
          <a:xfrm>
            <a:off x="313835" y="1037168"/>
            <a:ext cx="1424609" cy="22528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How might we?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832F9A34-462D-41C2-98F1-A6C41F9C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218" y="1037168"/>
            <a:ext cx="225288" cy="22528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827EB651-1FD7-4468-B660-5E2B9BAC0BB9}"/>
              </a:ext>
            </a:extLst>
          </p:cNvPr>
          <p:cNvSpPr/>
          <p:nvPr/>
        </p:nvSpPr>
        <p:spPr>
          <a:xfrm>
            <a:off x="188541" y="1460318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5F36D9-BFA6-41F2-8807-BD4BF97033E0}"/>
              </a:ext>
            </a:extLst>
          </p:cNvPr>
          <p:cNvSpPr/>
          <p:nvPr/>
        </p:nvSpPr>
        <p:spPr>
          <a:xfrm>
            <a:off x="169001" y="2131490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pic>
        <p:nvPicPr>
          <p:cNvPr id="29" name="Graphic 28" descr="Circle with left arrow">
            <a:extLst>
              <a:ext uri="{FF2B5EF4-FFF2-40B4-BE49-F238E27FC236}">
                <a16:creationId xmlns:a16="http://schemas.microsoft.com/office/drawing/2014/main" id="{71C66605-F4A5-4C28-9BA8-834E1F143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4270" y="2148226"/>
            <a:ext cx="626168" cy="626168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A893CCB-DA9B-495D-BCF2-42A5B96BDCFD}"/>
              </a:ext>
            </a:extLst>
          </p:cNvPr>
          <p:cNvSpPr/>
          <p:nvPr/>
        </p:nvSpPr>
        <p:spPr>
          <a:xfrm>
            <a:off x="4051603" y="723560"/>
            <a:ext cx="1511335" cy="350348"/>
          </a:xfrm>
          <a:prstGeom prst="wedgeRectCallout">
            <a:avLst>
              <a:gd name="adj1" fmla="val 60585"/>
              <a:gd name="adj2" fmla="val 273881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KIND’s biggest competitor is ‘Nature Valley’ in Energy segment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305D26B-8166-4F04-A48F-8198EE23D2B6}"/>
              </a:ext>
            </a:extLst>
          </p:cNvPr>
          <p:cNvSpPr/>
          <p:nvPr/>
        </p:nvSpPr>
        <p:spPr>
          <a:xfrm>
            <a:off x="3373641" y="4246184"/>
            <a:ext cx="1620551" cy="322685"/>
          </a:xfrm>
          <a:prstGeom prst="wedgeRectCallout">
            <a:avLst>
              <a:gd name="adj1" fmla="val 84873"/>
              <a:gd name="adj2" fmla="val -322819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Sales composition for KIND remains similar across time 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CAF24-ADEB-4ED3-8FEB-1F18BE8AC309}"/>
              </a:ext>
            </a:extLst>
          </p:cNvPr>
          <p:cNvSpPr/>
          <p:nvPr/>
        </p:nvSpPr>
        <p:spPr>
          <a:xfrm>
            <a:off x="3833990" y="709989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B46046-0663-4AC2-AE5C-8F4295346E1E}"/>
              </a:ext>
            </a:extLst>
          </p:cNvPr>
          <p:cNvSpPr/>
          <p:nvPr/>
        </p:nvSpPr>
        <p:spPr>
          <a:xfrm>
            <a:off x="3116600" y="4232136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8775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70550-352A-4D2B-B321-FEACB94E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360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Key Analyses and 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3059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0A93AFE9-7B35-4B53-9631-4DEFE58F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  <a:ln>
            <a:noFill/>
          </a:ln>
        </p:spPr>
        <p:txBody>
          <a:bodyPr/>
          <a:lstStyle/>
          <a:p>
            <a:r>
              <a:rPr lang="en-IN" sz="1600" spc="0" dirty="0"/>
              <a:t>We successfully piloted an activation effectiveness exercise to identify the most significant drivers/activations of sales and quantify their impact</a:t>
            </a:r>
            <a:endParaRPr lang="en-US" sz="1600" spc="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A0FBE53-7677-4ADB-853E-0CF1970CA37D}"/>
              </a:ext>
            </a:extLst>
          </p:cNvPr>
          <p:cNvSpPr/>
          <p:nvPr/>
        </p:nvSpPr>
        <p:spPr>
          <a:xfrm>
            <a:off x="884049" y="3823751"/>
            <a:ext cx="2670338" cy="832293"/>
          </a:xfrm>
          <a:prstGeom prst="roundRect">
            <a:avLst>
              <a:gd name="adj" fmla="val 771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Understand how activation drivers like In-store Execution, </a:t>
            </a:r>
            <a:r>
              <a:rPr lang="en-US" sz="1100" b="1" dirty="0">
                <a:solidFill>
                  <a:schemeClr val="tx1"/>
                </a:solidFill>
              </a:rPr>
              <a:t>Price, Field Marketing, Sampling strategy and social media etc. </a:t>
            </a:r>
            <a:r>
              <a:rPr lang="en-US" sz="1100" dirty="0">
                <a:solidFill>
                  <a:schemeClr val="tx1"/>
                </a:solidFill>
              </a:rPr>
              <a:t>is affecting sales</a:t>
            </a:r>
          </a:p>
        </p:txBody>
      </p:sp>
      <p:pic>
        <p:nvPicPr>
          <p:cNvPr id="56" name="Picture 2" descr="Image result for question mark logo">
            <a:extLst>
              <a:ext uri="{FF2B5EF4-FFF2-40B4-BE49-F238E27FC236}">
                <a16:creationId xmlns:a16="http://schemas.microsoft.com/office/drawing/2014/main" id="{C46CCA48-2F4A-419C-A939-3AA24B50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5" y="4065147"/>
            <a:ext cx="449879" cy="450759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E8D87A4-EB1A-4601-AEA7-3C753BAA2FBD}"/>
              </a:ext>
            </a:extLst>
          </p:cNvPr>
          <p:cNvCxnSpPr>
            <a:cxnSpLocks/>
          </p:cNvCxnSpPr>
          <p:nvPr/>
        </p:nvCxnSpPr>
        <p:spPr>
          <a:xfrm flipV="1">
            <a:off x="2268246" y="-563232"/>
            <a:ext cx="1440594" cy="199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CE63347-170C-4C0F-A232-2146F2918D51}"/>
              </a:ext>
            </a:extLst>
          </p:cNvPr>
          <p:cNvSpPr/>
          <p:nvPr/>
        </p:nvSpPr>
        <p:spPr bwMode="auto">
          <a:xfrm>
            <a:off x="2053754" y="-776717"/>
            <a:ext cx="1190574" cy="225359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0"/>
              </a:spcBef>
              <a:buClrTx/>
            </a:pPr>
            <a:r>
              <a:rPr lang="en-US" sz="1100" b="1" dirty="0">
                <a:solidFill>
                  <a:srgbClr val="A84D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INSIGHTS</a:t>
            </a:r>
          </a:p>
        </p:txBody>
      </p: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4709B6D7-7274-4E07-AF52-9E8D41435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0835930"/>
              </p:ext>
            </p:extLst>
          </p:nvPr>
        </p:nvGraphicFramePr>
        <p:xfrm>
          <a:off x="1602210" y="1053549"/>
          <a:ext cx="3847789" cy="2677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5" name="Picture 64">
            <a:extLst>
              <a:ext uri="{FF2B5EF4-FFF2-40B4-BE49-F238E27FC236}">
                <a16:creationId xmlns:a16="http://schemas.microsoft.com/office/drawing/2014/main" id="{42CE793A-65B7-4A8C-A662-5C944F0BF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8840" y="2846052"/>
            <a:ext cx="2204623" cy="113129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A22247-EBC2-4BF4-BC7E-0E3AAC9335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637"/>
          <a:stretch/>
        </p:blipFill>
        <p:spPr>
          <a:xfrm>
            <a:off x="250428" y="819508"/>
            <a:ext cx="2722233" cy="12447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1A7B8A6-A08B-4FA6-BC43-70D4F8A1BEC2}"/>
              </a:ext>
            </a:extLst>
          </p:cNvPr>
          <p:cNvSpPr/>
          <p:nvPr/>
        </p:nvSpPr>
        <p:spPr>
          <a:xfrm>
            <a:off x="1924217" y="2846052"/>
            <a:ext cx="144726" cy="158246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C24DE-44CC-4D0F-A462-85CF82DEC71C}"/>
              </a:ext>
            </a:extLst>
          </p:cNvPr>
          <p:cNvSpPr/>
          <p:nvPr/>
        </p:nvSpPr>
        <p:spPr>
          <a:xfrm>
            <a:off x="3373527" y="1978958"/>
            <a:ext cx="288892" cy="2854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0AE92B9-1E79-4F71-839E-BF508B9A5D95}"/>
              </a:ext>
            </a:extLst>
          </p:cNvPr>
          <p:cNvSpPr/>
          <p:nvPr/>
        </p:nvSpPr>
        <p:spPr>
          <a:xfrm>
            <a:off x="4906005" y="1630138"/>
            <a:ext cx="377685" cy="348820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endParaRPr lang="en-US" dirty="0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600CA029-852C-4206-9C4E-BC7E3CE82F42}"/>
              </a:ext>
            </a:extLst>
          </p:cNvPr>
          <p:cNvSpPr/>
          <p:nvPr/>
        </p:nvSpPr>
        <p:spPr>
          <a:xfrm>
            <a:off x="5889065" y="750632"/>
            <a:ext cx="418750" cy="3816636"/>
          </a:xfrm>
          <a:prstGeom prst="chevron">
            <a:avLst>
              <a:gd name="adj" fmla="val 86394"/>
            </a:avLst>
          </a:prstGeom>
          <a:solidFill>
            <a:srgbClr val="70B7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104153-6C79-450F-9D5A-591B9E4F78D0}"/>
              </a:ext>
            </a:extLst>
          </p:cNvPr>
          <p:cNvGrpSpPr/>
          <p:nvPr/>
        </p:nvGrpSpPr>
        <p:grpSpPr>
          <a:xfrm>
            <a:off x="6452723" y="1444487"/>
            <a:ext cx="2527172" cy="3036160"/>
            <a:chOff x="4655127" y="948510"/>
            <a:chExt cx="4720558" cy="34365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869949-3C80-413E-94A1-833C6B4C150E}"/>
                </a:ext>
              </a:extLst>
            </p:cNvPr>
            <p:cNvGrpSpPr/>
            <p:nvPr/>
          </p:nvGrpSpPr>
          <p:grpSpPr>
            <a:xfrm>
              <a:off x="5071260" y="3571005"/>
              <a:ext cx="3806401" cy="814020"/>
              <a:chOff x="981024" y="1594056"/>
              <a:chExt cx="4489084" cy="108535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2161242-CCE5-485A-93C7-7BA77C937D01}"/>
                  </a:ext>
                </a:extLst>
              </p:cNvPr>
              <p:cNvGrpSpPr/>
              <p:nvPr/>
            </p:nvGrpSpPr>
            <p:grpSpPr>
              <a:xfrm>
                <a:off x="981024" y="1594056"/>
                <a:ext cx="1515343" cy="898952"/>
                <a:chOff x="1214978" y="2202412"/>
                <a:chExt cx="1515343" cy="898952"/>
              </a:xfrm>
            </p:grpSpPr>
            <p:pic>
              <p:nvPicPr>
                <p:cNvPr id="20" name="Picture 2" descr="Image result for white map europe germany red">
                  <a:extLst>
                    <a:ext uri="{FF2B5EF4-FFF2-40B4-BE49-F238E27FC236}">
                      <a16:creationId xmlns:a16="http://schemas.microsoft.com/office/drawing/2014/main" id="{814332D5-D5A2-4A92-BB9B-1E1D61C518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4978" y="2427780"/>
                  <a:ext cx="1142102" cy="6735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D6458F7-478A-489E-8C0E-26718BDC3AEF}"/>
                    </a:ext>
                  </a:extLst>
                </p:cNvPr>
                <p:cNvSpPr txBox="1"/>
                <p:nvPr/>
              </p:nvSpPr>
              <p:spPr>
                <a:xfrm>
                  <a:off x="2292440" y="2202412"/>
                  <a:ext cx="437881" cy="2733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sz="800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1FC6CB-3FDC-477F-B712-31F075BD9703}"/>
                  </a:ext>
                </a:extLst>
              </p:cNvPr>
              <p:cNvSpPr txBox="1"/>
              <p:nvPr/>
            </p:nvSpPr>
            <p:spPr>
              <a:xfrm>
                <a:off x="2485565" y="1625028"/>
                <a:ext cx="2984543" cy="1054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sng" dirty="0"/>
                  <a:t>New customer and geographies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800" dirty="0"/>
                  <a:t>Expand to new markets and customers across same market(UK)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069DBD-61D8-4275-803A-12CE2C07FF23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27" y="2066540"/>
              <a:ext cx="4222534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D82E0E9-1B92-4B60-A873-423337A3CA45}"/>
                </a:ext>
              </a:extLst>
            </p:cNvPr>
            <p:cNvGrpSpPr/>
            <p:nvPr/>
          </p:nvGrpSpPr>
          <p:grpSpPr>
            <a:xfrm>
              <a:off x="5742548" y="2277317"/>
              <a:ext cx="3135113" cy="840503"/>
              <a:chOff x="1804195" y="3230167"/>
              <a:chExt cx="3804870" cy="112066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F11608-9FB3-4073-8489-9F31E4387442}"/>
                  </a:ext>
                </a:extLst>
              </p:cNvPr>
              <p:cNvSpPr txBox="1"/>
              <p:nvPr/>
            </p:nvSpPr>
            <p:spPr>
              <a:xfrm>
                <a:off x="2567217" y="3230167"/>
                <a:ext cx="3041848" cy="105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sng" dirty="0"/>
                  <a:t>Granular data with new metrics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800" dirty="0"/>
                  <a:t>Data at a week level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800" dirty="0"/>
                  <a:t>More metrics like promotional distribution 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B528D1-02F4-458C-906E-A2F1A81FBF18}"/>
                  </a:ext>
                </a:extLst>
              </p:cNvPr>
              <p:cNvSpPr/>
              <p:nvPr/>
            </p:nvSpPr>
            <p:spPr>
              <a:xfrm>
                <a:off x="1804195" y="4030258"/>
                <a:ext cx="630760" cy="3205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AE8BB41-2BEF-4CB1-8866-11802B7E9931}"/>
                </a:ext>
              </a:extLst>
            </p:cNvPr>
            <p:cNvCxnSpPr>
              <a:cxnSpLocks/>
            </p:cNvCxnSpPr>
            <p:nvPr/>
          </p:nvCxnSpPr>
          <p:spPr>
            <a:xfrm>
              <a:off x="4731327" y="3318960"/>
              <a:ext cx="4146334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7120F39-13DB-4903-A88B-18C1CF7149DC}"/>
                </a:ext>
              </a:extLst>
            </p:cNvPr>
            <p:cNvGrpSpPr/>
            <p:nvPr/>
          </p:nvGrpSpPr>
          <p:grpSpPr>
            <a:xfrm>
              <a:off x="5071259" y="948510"/>
              <a:ext cx="4304426" cy="907943"/>
              <a:chOff x="932820" y="4926710"/>
              <a:chExt cx="5202406" cy="121059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6F0E7DD-5584-438F-815B-1D29EC9C5A71}"/>
                  </a:ext>
                </a:extLst>
              </p:cNvPr>
              <p:cNvSpPr txBox="1"/>
              <p:nvPr/>
            </p:nvSpPr>
            <p:spPr>
              <a:xfrm>
                <a:off x="2540793" y="4926710"/>
                <a:ext cx="3594433" cy="121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sng" dirty="0"/>
                  <a:t>New Data Sources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800" dirty="0"/>
                  <a:t>Inclusion of data sources, IRI, etc. to identify additional drivers of sales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800" dirty="0"/>
                  <a:t>Finance data to optimize trade expenditure with respect to ROI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72372F2-BAE6-4728-A2EA-25ECA0320F11}"/>
                  </a:ext>
                </a:extLst>
              </p:cNvPr>
              <p:cNvGrpSpPr/>
              <p:nvPr/>
            </p:nvGrpSpPr>
            <p:grpSpPr>
              <a:xfrm>
                <a:off x="932820" y="5131484"/>
                <a:ext cx="1589936" cy="1002436"/>
                <a:chOff x="932820" y="5304666"/>
                <a:chExt cx="1589936" cy="1002436"/>
              </a:xfrm>
            </p:grpSpPr>
            <p:pic>
              <p:nvPicPr>
                <p:cNvPr id="31" name="Picture 2" descr="Image result for nielsen logo">
                  <a:extLst>
                    <a:ext uri="{FF2B5EF4-FFF2-40B4-BE49-F238E27FC236}">
                      <a16:creationId xmlns:a16="http://schemas.microsoft.com/office/drawing/2014/main" id="{C8857EA8-0234-40F2-903F-11E3824C91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2820" y="5304666"/>
                  <a:ext cx="1304846" cy="308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4" descr="Image result for iri logo">
                  <a:extLst>
                    <a:ext uri="{FF2B5EF4-FFF2-40B4-BE49-F238E27FC236}">
                      <a16:creationId xmlns:a16="http://schemas.microsoft.com/office/drawing/2014/main" id="{C5FA61B7-B74E-47F9-9B36-E67CB34F66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2820" y="5795801"/>
                  <a:ext cx="1589936" cy="5113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34" name="Picture 2" descr="Image result for magnifying glass logo with dots">
              <a:extLst>
                <a:ext uri="{FF2B5EF4-FFF2-40B4-BE49-F238E27FC236}">
                  <a16:creationId xmlns:a16="http://schemas.microsoft.com/office/drawing/2014/main" id="{A8BDA879-3F5F-4BCC-ABC9-5B5C51B0DE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6" r="15152" b="17189"/>
            <a:stretch/>
          </p:blipFill>
          <p:spPr bwMode="auto">
            <a:xfrm>
              <a:off x="5161872" y="2493459"/>
              <a:ext cx="900532" cy="45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6270088-7DB4-4B56-B3B9-D61978709172}"/>
              </a:ext>
            </a:extLst>
          </p:cNvPr>
          <p:cNvSpPr txBox="1"/>
          <p:nvPr/>
        </p:nvSpPr>
        <p:spPr>
          <a:xfrm>
            <a:off x="6563871" y="758405"/>
            <a:ext cx="2219739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How might we improve and scale it?</a:t>
            </a:r>
          </a:p>
        </p:txBody>
      </p:sp>
    </p:spTree>
    <p:extLst>
      <p:ext uri="{BB962C8B-B14F-4D97-AF65-F5344CB8AC3E}">
        <p14:creationId xmlns:p14="http://schemas.microsoft.com/office/powerpoint/2010/main" val="187822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0159-48D9-440C-B073-3D89A65C6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51" y="1488686"/>
            <a:ext cx="8229600" cy="2166127"/>
          </a:xfrm>
        </p:spPr>
        <p:txBody>
          <a:bodyPr/>
          <a:lstStyle/>
          <a:p>
            <a:r>
              <a:rPr lang="en-US" sz="4000" dirty="0"/>
              <a:t>Data Quality Management</a:t>
            </a:r>
            <a:br>
              <a:rPr lang="en-US" sz="4000" dirty="0"/>
            </a:br>
            <a:r>
              <a:rPr lang="en-US" sz="2000" b="0" dirty="0"/>
              <a:t>An unified quality and error detection tool</a:t>
            </a:r>
            <a:endParaRPr lang="en-US" sz="40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F48F-CD4B-4E33-967B-6DFE3C1E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17443-64CF-48E9-972B-800E9AD1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66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3636-5647-4AEE-9DE4-0B5B6D24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102392"/>
            <a:ext cx="7553325" cy="545855"/>
          </a:xfrm>
        </p:spPr>
        <p:txBody>
          <a:bodyPr>
            <a:noAutofit/>
          </a:bodyPr>
          <a:lstStyle/>
          <a:p>
            <a:r>
              <a:rPr lang="en-US" sz="1600" dirty="0"/>
              <a:t>Raw data input is checked for standard format and necessary columns before processing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A5790-B7E8-4E72-A69F-862BD3D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E8890-9BB0-4052-9903-AAB0E720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9CE18-1F94-4DEE-9BCC-8128B7BD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5" y="608586"/>
            <a:ext cx="7892199" cy="40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1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3636-5647-4AEE-9DE4-0B5B6D24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102392"/>
            <a:ext cx="7343775" cy="545855"/>
          </a:xfrm>
        </p:spPr>
        <p:txBody>
          <a:bodyPr>
            <a:noAutofit/>
          </a:bodyPr>
          <a:lstStyle/>
          <a:p>
            <a:r>
              <a:rPr lang="en-US" sz="1600" dirty="0"/>
              <a:t>An anomaly detection framework is designed to check data on business sense and heuristics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A5790-B7E8-4E72-A69F-862BD3D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E8890-9BB0-4052-9903-AAB0E720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3BA1A-0E0B-4FDE-A5D9-DA5A598E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648247"/>
            <a:ext cx="7985405" cy="400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3636-5647-4AEE-9DE4-0B5B6D24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55093"/>
            <a:ext cx="7439025" cy="545855"/>
          </a:xfrm>
        </p:spPr>
        <p:txBody>
          <a:bodyPr>
            <a:noAutofit/>
          </a:bodyPr>
          <a:lstStyle/>
          <a:p>
            <a:r>
              <a:rPr lang="en-US" sz="1600" dirty="0"/>
              <a:t>Dynamic identification of new data points helps to track, optimize the solutions and reduces time effort.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A5790-B7E8-4E72-A69F-862BD3D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E8890-9BB0-4052-9903-AAB0E720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28796-551F-42BD-AE81-AF9666D1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0" y="600948"/>
            <a:ext cx="7940560" cy="39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3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3636-5647-4AEE-9DE4-0B5B6D24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02392"/>
            <a:ext cx="7162800" cy="545855"/>
          </a:xfrm>
        </p:spPr>
        <p:txBody>
          <a:bodyPr>
            <a:noAutofit/>
          </a:bodyPr>
          <a:lstStyle/>
          <a:p>
            <a:r>
              <a:rPr lang="en-US" sz="1600" dirty="0"/>
              <a:t>Comparison of aggregated metrics at different levels helps to identify any discrepancy in the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A5790-B7E8-4E72-A69F-862BD3D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E8890-9BB0-4052-9903-AAB0E720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B3900-7C21-4B0A-9E35-0F581B03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81" y="648246"/>
            <a:ext cx="7711894" cy="38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7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0159-48D9-440C-B073-3D89A65C6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976" y="2446572"/>
            <a:ext cx="8229600" cy="2166127"/>
          </a:xfrm>
        </p:spPr>
        <p:txBody>
          <a:bodyPr/>
          <a:lstStyle/>
          <a:p>
            <a:r>
              <a:rPr lang="en-US" sz="4000" dirty="0"/>
              <a:t>Appendix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F48F-CD4B-4E33-967B-6DFE3C1E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17443-64CF-48E9-972B-800E9AD1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9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70550-352A-4D2B-B321-FEACB94E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360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Key Analyses and 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44240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E6339-E90D-468F-9766-D1D97B6F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C2AB0F-6591-4726-AD4F-D0CDBC5948CF}"/>
              </a:ext>
            </a:extLst>
          </p:cNvPr>
          <p:cNvGrpSpPr/>
          <p:nvPr/>
        </p:nvGrpSpPr>
        <p:grpSpPr>
          <a:xfrm>
            <a:off x="0" y="1020417"/>
            <a:ext cx="5174974" cy="3309454"/>
            <a:chOff x="0" y="1077913"/>
            <a:chExt cx="5522139" cy="3424237"/>
          </a:xfrm>
        </p:grpSpPr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48459D39-AD14-4CBE-83CD-CDE3FAFBCA4A}"/>
                </a:ext>
              </a:extLst>
            </p:cNvPr>
            <p:cNvGrpSpPr/>
            <p:nvPr/>
          </p:nvGrpSpPr>
          <p:grpSpPr>
            <a:xfrm>
              <a:off x="0" y="3487738"/>
              <a:ext cx="3592681" cy="1014412"/>
              <a:chOff x="0" y="3487738"/>
              <a:chExt cx="3592681" cy="1014412"/>
            </a:xfrm>
          </p:grpSpPr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772883EF-1B8B-42F8-91BD-4D56404CB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1" y="3487738"/>
                <a:ext cx="2519530" cy="46831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" name="Rectangle 8">
                <a:extLst>
                  <a:ext uri="{FF2B5EF4-FFF2-40B4-BE49-F238E27FC236}">
                    <a16:creationId xmlns:a16="http://schemas.microsoft.com/office/drawing/2014/main" id="{543197E5-0240-4812-9E75-B47AEF254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903663"/>
                <a:ext cx="666750" cy="59848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5AD35B82-1D28-42B4-902E-FFABECA1A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" y="3487738"/>
                <a:ext cx="406400" cy="1014412"/>
              </a:xfrm>
              <a:custGeom>
                <a:avLst/>
                <a:gdLst>
                  <a:gd name="T0" fmla="*/ 256 w 256"/>
                  <a:gd name="T1" fmla="*/ 0 h 639"/>
                  <a:gd name="T2" fmla="*/ 256 w 256"/>
                  <a:gd name="T3" fmla="*/ 295 h 639"/>
                  <a:gd name="T4" fmla="*/ 0 w 256"/>
                  <a:gd name="T5" fmla="*/ 639 h 639"/>
                  <a:gd name="T6" fmla="*/ 0 w 256"/>
                  <a:gd name="T7" fmla="*/ 262 h 639"/>
                  <a:gd name="T8" fmla="*/ 256 w 256"/>
                  <a:gd name="T9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639">
                    <a:moveTo>
                      <a:pt x="256" y="0"/>
                    </a:moveTo>
                    <a:lnTo>
                      <a:pt x="256" y="295"/>
                    </a:lnTo>
                    <a:lnTo>
                      <a:pt x="0" y="639"/>
                    </a:lnTo>
                    <a:lnTo>
                      <a:pt x="0" y="262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" name="Group 25">
              <a:extLst>
                <a:ext uri="{FF2B5EF4-FFF2-40B4-BE49-F238E27FC236}">
                  <a16:creationId xmlns:a16="http://schemas.microsoft.com/office/drawing/2014/main" id="{A6700119-FC86-4483-BFA5-5E267665EFE8}"/>
                </a:ext>
              </a:extLst>
            </p:cNvPr>
            <p:cNvGrpSpPr/>
            <p:nvPr/>
          </p:nvGrpSpPr>
          <p:grpSpPr>
            <a:xfrm>
              <a:off x="0" y="1077913"/>
              <a:ext cx="3592681" cy="1011237"/>
              <a:chOff x="0" y="1077913"/>
              <a:chExt cx="3592681" cy="101123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5C66B4-B863-49F2-A3B1-5AC4DE67D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077913"/>
                <a:ext cx="666750" cy="6302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F092E8C-48EE-4EDD-AAB7-55D9F99DA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151" y="1620838"/>
                <a:ext cx="2519530" cy="468312"/>
              </a:xfrm>
              <a:custGeom>
                <a:avLst/>
                <a:gdLst>
                  <a:gd name="T0" fmla="*/ 0 w 2603"/>
                  <a:gd name="T1" fmla="*/ 290 h 295"/>
                  <a:gd name="T2" fmla="*/ 0 w 2603"/>
                  <a:gd name="T3" fmla="*/ 0 h 295"/>
                  <a:gd name="T4" fmla="*/ 2603 w 2603"/>
                  <a:gd name="T5" fmla="*/ 0 h 295"/>
                  <a:gd name="T6" fmla="*/ 2603 w 2603"/>
                  <a:gd name="T7" fmla="*/ 295 h 295"/>
                  <a:gd name="T8" fmla="*/ 0 w 2603"/>
                  <a:gd name="T9" fmla="*/ 295 h 295"/>
                  <a:gd name="T10" fmla="*/ 0 w 2603"/>
                  <a:gd name="T11" fmla="*/ 29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03" h="295">
                    <a:moveTo>
                      <a:pt x="0" y="290"/>
                    </a:moveTo>
                    <a:lnTo>
                      <a:pt x="0" y="0"/>
                    </a:lnTo>
                    <a:lnTo>
                      <a:pt x="2603" y="0"/>
                    </a:lnTo>
                    <a:lnTo>
                      <a:pt x="2603" y="295"/>
                    </a:lnTo>
                    <a:lnTo>
                      <a:pt x="0" y="295"/>
                    </a:lnTo>
                    <a:lnTo>
                      <a:pt x="0" y="2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16">
                <a:extLst>
                  <a:ext uri="{FF2B5EF4-FFF2-40B4-BE49-F238E27FC236}">
                    <a16:creationId xmlns:a16="http://schemas.microsoft.com/office/drawing/2014/main" id="{5176E2E0-E7B8-4A44-A223-3191DD961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" y="1077913"/>
                <a:ext cx="406400" cy="1003300"/>
              </a:xfrm>
              <a:custGeom>
                <a:avLst/>
                <a:gdLst>
                  <a:gd name="T0" fmla="*/ 0 w 256"/>
                  <a:gd name="T1" fmla="*/ 397 h 632"/>
                  <a:gd name="T2" fmla="*/ 0 w 256"/>
                  <a:gd name="T3" fmla="*/ 0 h 632"/>
                  <a:gd name="T4" fmla="*/ 256 w 256"/>
                  <a:gd name="T5" fmla="*/ 342 h 632"/>
                  <a:gd name="T6" fmla="*/ 256 w 256"/>
                  <a:gd name="T7" fmla="*/ 632 h 632"/>
                  <a:gd name="T8" fmla="*/ 0 w 256"/>
                  <a:gd name="T9" fmla="*/ 397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632">
                    <a:moveTo>
                      <a:pt x="0" y="397"/>
                    </a:moveTo>
                    <a:lnTo>
                      <a:pt x="0" y="0"/>
                    </a:lnTo>
                    <a:lnTo>
                      <a:pt x="256" y="342"/>
                    </a:lnTo>
                    <a:lnTo>
                      <a:pt x="256" y="632"/>
                    </a:lnTo>
                    <a:lnTo>
                      <a:pt x="0" y="39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D369A4E6-9269-4891-84FA-038016D53AA9}"/>
                </a:ext>
              </a:extLst>
            </p:cNvPr>
            <p:cNvGrpSpPr/>
            <p:nvPr/>
          </p:nvGrpSpPr>
          <p:grpSpPr>
            <a:xfrm>
              <a:off x="0" y="1708150"/>
              <a:ext cx="4341572" cy="847725"/>
              <a:chOff x="0" y="1708150"/>
              <a:chExt cx="4341572" cy="847725"/>
            </a:xfrm>
          </p:grpSpPr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BE4487AE-4B21-4800-85F3-26A46EF84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1" y="2089150"/>
                <a:ext cx="3268421" cy="4667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Rectangle 6">
                <a:extLst>
                  <a:ext uri="{FF2B5EF4-FFF2-40B4-BE49-F238E27FC236}">
                    <a16:creationId xmlns:a16="http://schemas.microsoft.com/office/drawing/2014/main" id="{E8E68F79-D9FA-47F0-9001-2EF8DE951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708150"/>
                <a:ext cx="666750" cy="61753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87DB0862-4451-4CDB-80C6-1653E3DDC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" y="1708150"/>
                <a:ext cx="406400" cy="847725"/>
              </a:xfrm>
              <a:custGeom>
                <a:avLst/>
                <a:gdLst>
                  <a:gd name="T0" fmla="*/ 256 w 256"/>
                  <a:gd name="T1" fmla="*/ 534 h 534"/>
                  <a:gd name="T2" fmla="*/ 0 w 256"/>
                  <a:gd name="T3" fmla="*/ 389 h 534"/>
                  <a:gd name="T4" fmla="*/ 0 w 256"/>
                  <a:gd name="T5" fmla="*/ 0 h 534"/>
                  <a:gd name="T6" fmla="*/ 256 w 256"/>
                  <a:gd name="T7" fmla="*/ 235 h 534"/>
                  <a:gd name="T8" fmla="*/ 256 w 256"/>
                  <a:gd name="T9" fmla="*/ 240 h 534"/>
                  <a:gd name="T10" fmla="*/ 256 w 256"/>
                  <a:gd name="T11" fmla="*/ 53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534">
                    <a:moveTo>
                      <a:pt x="256" y="534"/>
                    </a:moveTo>
                    <a:lnTo>
                      <a:pt x="0" y="389"/>
                    </a:lnTo>
                    <a:lnTo>
                      <a:pt x="0" y="0"/>
                    </a:lnTo>
                    <a:lnTo>
                      <a:pt x="256" y="235"/>
                    </a:lnTo>
                    <a:lnTo>
                      <a:pt x="256" y="240"/>
                    </a:lnTo>
                    <a:lnTo>
                      <a:pt x="256" y="53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" name="Group 59">
              <a:extLst>
                <a:ext uri="{FF2B5EF4-FFF2-40B4-BE49-F238E27FC236}">
                  <a16:creationId xmlns:a16="http://schemas.microsoft.com/office/drawing/2014/main" id="{A4209E7D-9F55-4321-81B3-6098F7627A54}"/>
                </a:ext>
              </a:extLst>
            </p:cNvPr>
            <p:cNvGrpSpPr/>
            <p:nvPr/>
          </p:nvGrpSpPr>
          <p:grpSpPr>
            <a:xfrm>
              <a:off x="0" y="3021013"/>
              <a:ext cx="4341572" cy="882650"/>
              <a:chOff x="0" y="3021013"/>
              <a:chExt cx="4341572" cy="882650"/>
            </a:xfrm>
          </p:grpSpPr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918777D2-EBE8-4EEC-A8DF-6DC723626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270250"/>
                <a:ext cx="666750" cy="63341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0DEB579C-6C3E-4AA0-A3CA-E4543B38D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1" y="3021013"/>
                <a:ext cx="3268421" cy="4667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E6F9842E-8E9F-4208-AB99-CF86B80E3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" y="3021013"/>
                <a:ext cx="406400" cy="882650"/>
              </a:xfrm>
              <a:custGeom>
                <a:avLst/>
                <a:gdLst>
                  <a:gd name="T0" fmla="*/ 256 w 256"/>
                  <a:gd name="T1" fmla="*/ 294 h 556"/>
                  <a:gd name="T2" fmla="*/ 0 w 256"/>
                  <a:gd name="T3" fmla="*/ 556 h 556"/>
                  <a:gd name="T4" fmla="*/ 0 w 256"/>
                  <a:gd name="T5" fmla="*/ 157 h 556"/>
                  <a:gd name="T6" fmla="*/ 256 w 256"/>
                  <a:gd name="T7" fmla="*/ 0 h 556"/>
                  <a:gd name="T8" fmla="*/ 256 w 256"/>
                  <a:gd name="T9" fmla="*/ 29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556">
                    <a:moveTo>
                      <a:pt x="256" y="294"/>
                    </a:moveTo>
                    <a:lnTo>
                      <a:pt x="0" y="556"/>
                    </a:lnTo>
                    <a:lnTo>
                      <a:pt x="0" y="157"/>
                    </a:lnTo>
                    <a:lnTo>
                      <a:pt x="256" y="0"/>
                    </a:lnTo>
                    <a:lnTo>
                      <a:pt x="256" y="29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58">
              <a:extLst>
                <a:ext uri="{FF2B5EF4-FFF2-40B4-BE49-F238E27FC236}">
                  <a16:creationId xmlns:a16="http://schemas.microsoft.com/office/drawing/2014/main" id="{4AFB7AF2-56D3-4DF9-B8F0-BB035DDEE1B3}"/>
                </a:ext>
              </a:extLst>
            </p:cNvPr>
            <p:cNvGrpSpPr/>
            <p:nvPr/>
          </p:nvGrpSpPr>
          <p:grpSpPr>
            <a:xfrm>
              <a:off x="0" y="2325688"/>
              <a:ext cx="5205413" cy="944562"/>
              <a:chOff x="0" y="2325688"/>
              <a:chExt cx="5205413" cy="944562"/>
            </a:xfrm>
          </p:grpSpPr>
          <p:sp>
            <p:nvSpPr>
              <p:cNvPr id="22" name="Rectangle 13">
                <a:extLst>
                  <a:ext uri="{FF2B5EF4-FFF2-40B4-BE49-F238E27FC236}">
                    <a16:creationId xmlns:a16="http://schemas.microsoft.com/office/drawing/2014/main" id="{6A6DA8A0-1CFB-4880-94B0-484ED6FDD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2555875"/>
                <a:ext cx="4132263" cy="46513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DA8ED87F-CAF0-471F-9AE0-8938C4FF1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325688"/>
                <a:ext cx="666750" cy="94456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4A13A3AE-C6E0-4A83-AFA9-5055A18EA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" y="2325688"/>
                <a:ext cx="406400" cy="944562"/>
              </a:xfrm>
              <a:custGeom>
                <a:avLst/>
                <a:gdLst>
                  <a:gd name="T0" fmla="*/ 0 w 256"/>
                  <a:gd name="T1" fmla="*/ 0 h 595"/>
                  <a:gd name="T2" fmla="*/ 256 w 256"/>
                  <a:gd name="T3" fmla="*/ 145 h 595"/>
                  <a:gd name="T4" fmla="*/ 256 w 256"/>
                  <a:gd name="T5" fmla="*/ 438 h 595"/>
                  <a:gd name="T6" fmla="*/ 0 w 256"/>
                  <a:gd name="T7" fmla="*/ 595 h 595"/>
                  <a:gd name="T8" fmla="*/ 0 w 256"/>
                  <a:gd name="T9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595">
                    <a:moveTo>
                      <a:pt x="0" y="0"/>
                    </a:moveTo>
                    <a:lnTo>
                      <a:pt x="256" y="145"/>
                    </a:lnTo>
                    <a:lnTo>
                      <a:pt x="256" y="438"/>
                    </a:lnTo>
                    <a:lnTo>
                      <a:pt x="0" y="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5" name="Sev01">
              <a:extLst>
                <a:ext uri="{FF2B5EF4-FFF2-40B4-BE49-F238E27FC236}">
                  <a16:creationId xmlns:a16="http://schemas.microsoft.com/office/drawing/2014/main" id="{44C54B03-4C42-4F07-BD62-8E670B7A3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66875" y="1495138"/>
              <a:ext cx="719711" cy="7197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6" name="Sev01">
              <a:extLst>
                <a:ext uri="{FF2B5EF4-FFF2-40B4-BE49-F238E27FC236}">
                  <a16:creationId xmlns:a16="http://schemas.microsoft.com/office/drawing/2014/main" id="{C153BCB5-CE85-4E85-81B4-1AB740ABF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8856" y="1962656"/>
              <a:ext cx="719711" cy="7197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7" name="Sev01">
              <a:extLst>
                <a:ext uri="{FF2B5EF4-FFF2-40B4-BE49-F238E27FC236}">
                  <a16:creationId xmlns:a16="http://schemas.microsoft.com/office/drawing/2014/main" id="{88ED6E13-A2E1-4485-AAC6-7CA74FC740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66875" y="3362038"/>
              <a:ext cx="719711" cy="7197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8" name="Sev01">
              <a:extLst>
                <a:ext uri="{FF2B5EF4-FFF2-40B4-BE49-F238E27FC236}">
                  <a16:creationId xmlns:a16="http://schemas.microsoft.com/office/drawing/2014/main" id="{B271FD31-0A80-4D48-8B80-BA64BBAF7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8856" y="2894519"/>
              <a:ext cx="719711" cy="7197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9" name="Sev01">
              <a:extLst>
                <a:ext uri="{FF2B5EF4-FFF2-40B4-BE49-F238E27FC236}">
                  <a16:creationId xmlns:a16="http://schemas.microsoft.com/office/drawing/2014/main" id="{3C7F8022-D963-4052-9B40-229DC5982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2428" y="2428587"/>
              <a:ext cx="719711" cy="7197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EC924F95-84B9-4985-9606-2C9886ACCD26}"/>
                </a:ext>
              </a:extLst>
            </p:cNvPr>
            <p:cNvSpPr txBox="1">
              <a:spLocks/>
            </p:cNvSpPr>
            <p:nvPr/>
          </p:nvSpPr>
          <p:spPr>
            <a:xfrm>
              <a:off x="1280337" y="1759429"/>
              <a:ext cx="1750225" cy="1751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 dirty="0">
                  <a:solidFill>
                    <a:schemeClr val="bg1"/>
                  </a:solidFill>
                </a:rPr>
                <a:t>Nielsen Sales Data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F8C447F2-89D7-494D-B039-4C92D8DC5C85}"/>
                </a:ext>
              </a:extLst>
            </p:cNvPr>
            <p:cNvSpPr txBox="1">
              <a:spLocks/>
            </p:cNvSpPr>
            <p:nvPr/>
          </p:nvSpPr>
          <p:spPr>
            <a:xfrm>
              <a:off x="1280337" y="2229613"/>
              <a:ext cx="1750225" cy="1751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 dirty="0" err="1">
                  <a:solidFill>
                    <a:schemeClr val="bg1"/>
                  </a:solidFill>
                </a:rPr>
                <a:t>Dunnhumby</a:t>
              </a:r>
              <a:r>
                <a:rPr lang="en-US" sz="1100" b="1" dirty="0">
                  <a:solidFill>
                    <a:schemeClr val="bg1"/>
                  </a:solidFill>
                </a:rPr>
                <a:t> Consumer Data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 Placeholder 3">
              <a:extLst>
                <a:ext uri="{FF2B5EF4-FFF2-40B4-BE49-F238E27FC236}">
                  <a16:creationId xmlns:a16="http://schemas.microsoft.com/office/drawing/2014/main" id="{13EF389B-87D6-4221-BF84-D427FBD7F49E}"/>
                </a:ext>
              </a:extLst>
            </p:cNvPr>
            <p:cNvSpPr txBox="1">
              <a:spLocks/>
            </p:cNvSpPr>
            <p:nvPr/>
          </p:nvSpPr>
          <p:spPr>
            <a:xfrm>
              <a:off x="1280337" y="2699797"/>
              <a:ext cx="1750225" cy="1751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 dirty="0">
                  <a:solidFill>
                    <a:schemeClr val="bg1"/>
                  </a:solidFill>
                </a:rPr>
                <a:t>Mediacom Media Data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D236F350-D37B-4345-A894-AD8EDDED094B}"/>
                </a:ext>
              </a:extLst>
            </p:cNvPr>
            <p:cNvSpPr txBox="1">
              <a:spLocks/>
            </p:cNvSpPr>
            <p:nvPr/>
          </p:nvSpPr>
          <p:spPr>
            <a:xfrm>
              <a:off x="1280337" y="3169982"/>
              <a:ext cx="1750225" cy="1751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 dirty="0">
                  <a:solidFill>
                    <a:schemeClr val="bg1"/>
                  </a:solidFill>
                </a:rPr>
                <a:t>Helios Financial Data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A0E88512-E190-4AE3-8E1F-63AEDDE5E71D}"/>
                </a:ext>
              </a:extLst>
            </p:cNvPr>
            <p:cNvSpPr txBox="1">
              <a:spLocks/>
            </p:cNvSpPr>
            <p:nvPr/>
          </p:nvSpPr>
          <p:spPr>
            <a:xfrm>
              <a:off x="1280337" y="3640165"/>
              <a:ext cx="1750225" cy="17514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100" b="1" dirty="0">
                  <a:solidFill>
                    <a:schemeClr val="bg1"/>
                  </a:solidFill>
                </a:rPr>
                <a:t>Manual Uploads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" name="Picture 2" descr="Image result for nielsen logo">
            <a:extLst>
              <a:ext uri="{FF2B5EF4-FFF2-40B4-BE49-F238E27FC236}">
                <a16:creationId xmlns:a16="http://schemas.microsoft.com/office/drawing/2014/main" id="{9B5033E4-33E5-4104-BF0C-86A4CF820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" t="27671" r="8090" b="18499"/>
          <a:stretch/>
        </p:blipFill>
        <p:spPr bwMode="auto">
          <a:xfrm>
            <a:off x="3055309" y="1693193"/>
            <a:ext cx="538587" cy="19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mediacom logo">
            <a:extLst>
              <a:ext uri="{FF2B5EF4-FFF2-40B4-BE49-F238E27FC236}">
                <a16:creationId xmlns:a16="http://schemas.microsoft.com/office/drawing/2014/main" id="{3B7BBE0A-7CC3-4E09-8EDC-1A9B3E308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4" t="30107" r="14882" b="31674"/>
          <a:stretch/>
        </p:blipFill>
        <p:spPr bwMode="auto">
          <a:xfrm>
            <a:off x="4552122" y="2593608"/>
            <a:ext cx="622852" cy="14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mage result for dunnhumby logo">
            <a:extLst>
              <a:ext uri="{FF2B5EF4-FFF2-40B4-BE49-F238E27FC236}">
                <a16:creationId xmlns:a16="http://schemas.microsoft.com/office/drawing/2014/main" id="{8756D5B8-970C-41F1-A2DB-7BFB5463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951" y="2174023"/>
            <a:ext cx="557980" cy="1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helios data logo">
            <a:extLst>
              <a:ext uri="{FF2B5EF4-FFF2-40B4-BE49-F238E27FC236}">
                <a16:creationId xmlns:a16="http://schemas.microsoft.com/office/drawing/2014/main" id="{DD06B098-B13B-491C-B095-84DD10531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40117" r="35529" b="40547"/>
          <a:stretch/>
        </p:blipFill>
        <p:spPr bwMode="auto">
          <a:xfrm>
            <a:off x="3775800" y="3028389"/>
            <a:ext cx="549965" cy="21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 descr="Programmer">
            <a:extLst>
              <a:ext uri="{FF2B5EF4-FFF2-40B4-BE49-F238E27FC236}">
                <a16:creationId xmlns:a16="http://schemas.microsoft.com/office/drawing/2014/main" id="{60F87673-3740-41ED-8E15-23176124C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3496" y="3344417"/>
            <a:ext cx="401983" cy="40198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529B6EB-1B41-485A-9404-8EF4E485B6DD}"/>
              </a:ext>
            </a:extLst>
          </p:cNvPr>
          <p:cNvGrpSpPr/>
          <p:nvPr/>
        </p:nvGrpSpPr>
        <p:grpSpPr>
          <a:xfrm>
            <a:off x="7563453" y="3549312"/>
            <a:ext cx="1096859" cy="969440"/>
            <a:chOff x="6265340" y="3704103"/>
            <a:chExt cx="1096859" cy="96944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B6CC9A3-C2D2-417C-A03D-C7FCB08E7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1746" y="3704103"/>
              <a:ext cx="692441" cy="69244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697E773-6F58-48EC-83F0-A251EE63FE13}"/>
                </a:ext>
              </a:extLst>
            </p:cNvPr>
            <p:cNvSpPr txBox="1"/>
            <p:nvPr/>
          </p:nvSpPr>
          <p:spPr>
            <a:xfrm>
              <a:off x="6265340" y="4396544"/>
              <a:ext cx="1096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Faster Insights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583AC9-296F-4A26-BD51-E4F6563030CD}"/>
              </a:ext>
            </a:extLst>
          </p:cNvPr>
          <p:cNvGrpSpPr/>
          <p:nvPr/>
        </p:nvGrpSpPr>
        <p:grpSpPr>
          <a:xfrm>
            <a:off x="6687085" y="2057296"/>
            <a:ext cx="2629231" cy="1164054"/>
            <a:chOff x="2153089" y="3291726"/>
            <a:chExt cx="2629231" cy="116405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016BB38-960B-4104-8A17-E095D0AC9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0233" y="3291726"/>
              <a:ext cx="694944" cy="69494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4FA6C7-66DD-461A-AAA8-39C8CCB640C8}"/>
                </a:ext>
              </a:extLst>
            </p:cNvPr>
            <p:cNvSpPr txBox="1"/>
            <p:nvPr/>
          </p:nvSpPr>
          <p:spPr>
            <a:xfrm>
              <a:off x="2153089" y="3994115"/>
              <a:ext cx="2629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Holistic Performance </a:t>
              </a:r>
            </a:p>
            <a:p>
              <a:pPr algn="ctr"/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Assessment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715739-DE77-4278-8374-A4A83736D4C9}"/>
              </a:ext>
            </a:extLst>
          </p:cNvPr>
          <p:cNvGrpSpPr/>
          <p:nvPr/>
        </p:nvGrpSpPr>
        <p:grpSpPr>
          <a:xfrm>
            <a:off x="7213163" y="777175"/>
            <a:ext cx="1797440" cy="971942"/>
            <a:chOff x="6683172" y="3289223"/>
            <a:chExt cx="1797440" cy="9719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496B029-9F66-4F5A-A3F8-9340C216A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62364" y="3289223"/>
              <a:ext cx="694944" cy="69494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420B9B-43C2-4AB8-BA4A-185D7B088205}"/>
                </a:ext>
              </a:extLst>
            </p:cNvPr>
            <p:cNvSpPr txBox="1"/>
            <p:nvPr/>
          </p:nvSpPr>
          <p:spPr>
            <a:xfrm>
              <a:off x="6683172" y="3984166"/>
              <a:ext cx="1797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Data – driven decisions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EA6EEFD-D2C5-4D23-AEAF-86CB09D0F4AF}"/>
              </a:ext>
            </a:extLst>
          </p:cNvPr>
          <p:cNvSpPr txBox="1"/>
          <p:nvPr/>
        </p:nvSpPr>
        <p:spPr>
          <a:xfrm>
            <a:off x="943636" y="1097459"/>
            <a:ext cx="256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 Platform. All Data.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2C87D908-FB96-4AF4-A3FC-86ECABB3C9F6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 fontScale="85000" lnSpcReduction="1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The KIND 360 Project serves as the foundation of the analytical journey embarked by KIND by acting as a one-stop shop for data and reducing time to insight </a:t>
            </a: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648A9FAC-7067-4825-82AD-077293413806}"/>
              </a:ext>
            </a:extLst>
          </p:cNvPr>
          <p:cNvSpPr/>
          <p:nvPr/>
        </p:nvSpPr>
        <p:spPr>
          <a:xfrm>
            <a:off x="6020490" y="1740079"/>
            <a:ext cx="518143" cy="1648415"/>
          </a:xfrm>
          <a:prstGeom prst="chevron">
            <a:avLst>
              <a:gd name="adj" fmla="val 67903"/>
            </a:avLst>
          </a:prstGeom>
          <a:solidFill>
            <a:srgbClr val="A8B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3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A50648AB-BFAB-4D6E-AEAC-422BCE2AA3B6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The 360 Project includes 6 performance dashboards answering key business questions catering to 19 markets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966AB9-B511-4C2E-B24B-31B44FF1847A}"/>
              </a:ext>
            </a:extLst>
          </p:cNvPr>
          <p:cNvGrpSpPr/>
          <p:nvPr/>
        </p:nvGrpSpPr>
        <p:grpSpPr>
          <a:xfrm>
            <a:off x="6180249" y="834393"/>
            <a:ext cx="809989" cy="794417"/>
            <a:chOff x="167164" y="3441262"/>
            <a:chExt cx="809989" cy="7944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80CEE2-6B69-4527-B31B-3AE0D59B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190" y="3441262"/>
              <a:ext cx="548640" cy="5486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BC4330-2994-488D-AD3C-3375CAC7D158}"/>
                </a:ext>
              </a:extLst>
            </p:cNvPr>
            <p:cNvSpPr txBox="1"/>
            <p:nvPr/>
          </p:nvSpPr>
          <p:spPr>
            <a:xfrm>
              <a:off x="167164" y="3958680"/>
              <a:ext cx="8099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Customer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1163CA-0748-49DE-B02C-7D61FE00058E}"/>
              </a:ext>
            </a:extLst>
          </p:cNvPr>
          <p:cNvGrpSpPr/>
          <p:nvPr/>
        </p:nvGrpSpPr>
        <p:grpSpPr>
          <a:xfrm>
            <a:off x="6310575" y="1785545"/>
            <a:ext cx="549336" cy="798446"/>
            <a:chOff x="1224912" y="3441262"/>
            <a:chExt cx="549336" cy="79844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DFB1D8-79CA-4214-902B-DC8397BCF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5608" y="3441262"/>
              <a:ext cx="548640" cy="54864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686956-B008-4639-ADC7-361F6A7DC3AF}"/>
                </a:ext>
              </a:extLst>
            </p:cNvPr>
            <p:cNvSpPr txBox="1"/>
            <p:nvPr/>
          </p:nvSpPr>
          <p:spPr>
            <a:xfrm>
              <a:off x="1224912" y="3962709"/>
              <a:ext cx="511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Price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F422AD-4096-487A-8467-C767D63E1CEB}"/>
              </a:ext>
            </a:extLst>
          </p:cNvPr>
          <p:cNvGrpSpPr/>
          <p:nvPr/>
        </p:nvGrpSpPr>
        <p:grpSpPr>
          <a:xfrm>
            <a:off x="6180249" y="2851546"/>
            <a:ext cx="906495" cy="794417"/>
            <a:chOff x="1984364" y="3441262"/>
            <a:chExt cx="906495" cy="7944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EE58CD-5788-41B5-8D65-6FDC766F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9271" y="3441262"/>
              <a:ext cx="548640" cy="54864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96D247-C42E-4729-ADF5-353A224753A6}"/>
                </a:ext>
              </a:extLst>
            </p:cNvPr>
            <p:cNvSpPr txBox="1"/>
            <p:nvPr/>
          </p:nvSpPr>
          <p:spPr>
            <a:xfrm>
              <a:off x="1984364" y="3958680"/>
              <a:ext cx="9064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Consumer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495FE4-BB9A-4EAB-A4E0-9823483DB032}"/>
              </a:ext>
            </a:extLst>
          </p:cNvPr>
          <p:cNvGrpSpPr/>
          <p:nvPr/>
        </p:nvGrpSpPr>
        <p:grpSpPr>
          <a:xfrm>
            <a:off x="6217843" y="3878525"/>
            <a:ext cx="734800" cy="794416"/>
            <a:chOff x="2838482" y="3441262"/>
            <a:chExt cx="734800" cy="7944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E67961-744B-4933-97D7-915BDBED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0569" y="3441262"/>
              <a:ext cx="548640" cy="54864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542B3D-A8B2-436F-BE8B-B6B03B11A024}"/>
                </a:ext>
              </a:extLst>
            </p:cNvPr>
            <p:cNvSpPr txBox="1"/>
            <p:nvPr/>
          </p:nvSpPr>
          <p:spPr>
            <a:xfrm>
              <a:off x="2838482" y="3958679"/>
              <a:ext cx="734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Channel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67AD114-F2C5-469E-9374-CDACAA1F1C47}"/>
              </a:ext>
            </a:extLst>
          </p:cNvPr>
          <p:cNvGrpSpPr/>
          <p:nvPr/>
        </p:nvGrpSpPr>
        <p:grpSpPr>
          <a:xfrm>
            <a:off x="7886208" y="3878526"/>
            <a:ext cx="548640" cy="794415"/>
            <a:chOff x="3730218" y="3441262"/>
            <a:chExt cx="548640" cy="79441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ECB7443-7237-44B4-A779-4E801FF9E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0218" y="3441262"/>
              <a:ext cx="548640" cy="5486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4CDA10-0341-49BE-98A0-F6002121D8CF}"/>
                </a:ext>
              </a:extLst>
            </p:cNvPr>
            <p:cNvSpPr txBox="1"/>
            <p:nvPr/>
          </p:nvSpPr>
          <p:spPr>
            <a:xfrm>
              <a:off x="3730218" y="3958678"/>
              <a:ext cx="5486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Sales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0A0717-197B-49D2-AB68-5595BED6DAFB}"/>
              </a:ext>
            </a:extLst>
          </p:cNvPr>
          <p:cNvGrpSpPr/>
          <p:nvPr/>
        </p:nvGrpSpPr>
        <p:grpSpPr>
          <a:xfrm>
            <a:off x="7552908" y="2851546"/>
            <a:ext cx="1383110" cy="794414"/>
            <a:chOff x="4173589" y="3441262"/>
            <a:chExt cx="1383110" cy="7944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A2A14B5-C292-4D34-A1A5-46A1151D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66016" y="3441262"/>
              <a:ext cx="548640" cy="54864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B247D3-5EB6-4560-B96E-A14BC8CE60E2}"/>
                </a:ext>
              </a:extLst>
            </p:cNvPr>
            <p:cNvSpPr txBox="1"/>
            <p:nvPr/>
          </p:nvSpPr>
          <p:spPr>
            <a:xfrm>
              <a:off x="4173589" y="3958677"/>
              <a:ext cx="1383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Financial Health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90BCB1-4066-4A8E-BA78-F24FA39B54B7}"/>
              </a:ext>
            </a:extLst>
          </p:cNvPr>
          <p:cNvGrpSpPr/>
          <p:nvPr/>
        </p:nvGrpSpPr>
        <p:grpSpPr>
          <a:xfrm>
            <a:off x="7753302" y="1785545"/>
            <a:ext cx="737856" cy="791736"/>
            <a:chOff x="4389957" y="3441262"/>
            <a:chExt cx="737856" cy="7917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4B099C-69F6-4F16-BDD4-ED4BF12FC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84445" y="3441262"/>
              <a:ext cx="548640" cy="54864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24DAFC-0ABE-438D-A8F4-B24F155182E5}"/>
                </a:ext>
              </a:extLst>
            </p:cNvPr>
            <p:cNvSpPr txBox="1"/>
            <p:nvPr/>
          </p:nvSpPr>
          <p:spPr>
            <a:xfrm>
              <a:off x="4389957" y="3955999"/>
              <a:ext cx="7378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Product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010DFA-E998-4853-9338-6F7AD719842D}"/>
              </a:ext>
            </a:extLst>
          </p:cNvPr>
          <p:cNvGrpSpPr/>
          <p:nvPr/>
        </p:nvGrpSpPr>
        <p:grpSpPr>
          <a:xfrm>
            <a:off x="7837867" y="837075"/>
            <a:ext cx="626024" cy="791735"/>
            <a:chOff x="5190331" y="3441262"/>
            <a:chExt cx="626024" cy="7917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E4D78A-710E-4DB7-B186-2A64DF75B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38672" y="3441262"/>
              <a:ext cx="548640" cy="54864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7494396-E2BF-4727-990E-6EBEEC7F2CC2}"/>
                </a:ext>
              </a:extLst>
            </p:cNvPr>
            <p:cNvSpPr txBox="1"/>
            <p:nvPr/>
          </p:nvSpPr>
          <p:spPr>
            <a:xfrm>
              <a:off x="5190331" y="3955998"/>
              <a:ext cx="62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50000"/>
                    </a:schemeClr>
                  </a:solidFill>
                </a:rPr>
                <a:t>Media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F39E95-1561-4A49-B4D5-BC827A7D03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848" y="1059052"/>
            <a:ext cx="5378482" cy="3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8562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0159-48D9-440C-B073-3D89A65C6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976" y="2446572"/>
            <a:ext cx="8229600" cy="2166127"/>
          </a:xfrm>
        </p:spPr>
        <p:txBody>
          <a:bodyPr/>
          <a:lstStyle/>
          <a:p>
            <a:r>
              <a:rPr lang="en-US" sz="4000" dirty="0"/>
              <a:t>Thank You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F48F-CD4B-4E33-967B-6DFE3C1E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000000"/>
                </a:solidFill>
              </a:rPr>
              <a:t>confidential – for internal use only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17443-64CF-48E9-972B-800E9AD1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21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44">
            <a:extLst>
              <a:ext uri="{FF2B5EF4-FFF2-40B4-BE49-F238E27FC236}">
                <a16:creationId xmlns:a16="http://schemas.microsoft.com/office/drawing/2014/main" id="{8CD8B1BA-4A5D-4BA2-83A9-293291D7AADB}"/>
              </a:ext>
            </a:extLst>
          </p:cNvPr>
          <p:cNvSpPr/>
          <p:nvPr/>
        </p:nvSpPr>
        <p:spPr>
          <a:xfrm>
            <a:off x="42336" y="668573"/>
            <a:ext cx="2943905" cy="3903956"/>
          </a:xfrm>
          <a:custGeom>
            <a:avLst/>
            <a:gdLst>
              <a:gd name="connsiteX0" fmla="*/ 10275 w 4479533"/>
              <a:gd name="connsiteY0" fmla="*/ 10274 h 4839128"/>
              <a:gd name="connsiteX1" fmla="*/ 647272 w 4479533"/>
              <a:gd name="connsiteY1" fmla="*/ 2414427 h 4839128"/>
              <a:gd name="connsiteX2" fmla="*/ 0 w 4479533"/>
              <a:gd name="connsiteY2" fmla="*/ 4839128 h 4839128"/>
              <a:gd name="connsiteX3" fmla="*/ 3832261 w 4479533"/>
              <a:gd name="connsiteY3" fmla="*/ 4839128 h 4839128"/>
              <a:gd name="connsiteX4" fmla="*/ 4479533 w 4479533"/>
              <a:gd name="connsiteY4" fmla="*/ 2424701 h 4839128"/>
              <a:gd name="connsiteX5" fmla="*/ 3832261 w 4479533"/>
              <a:gd name="connsiteY5" fmla="*/ 0 h 4839128"/>
              <a:gd name="connsiteX6" fmla="*/ 10275 w 4479533"/>
              <a:gd name="connsiteY6" fmla="*/ 10274 h 48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9533" h="4839128">
                <a:moveTo>
                  <a:pt x="10275" y="10274"/>
                </a:moveTo>
                <a:lnTo>
                  <a:pt x="647272" y="2414427"/>
                </a:lnTo>
                <a:lnTo>
                  <a:pt x="0" y="4839128"/>
                </a:lnTo>
                <a:lnTo>
                  <a:pt x="3832261" y="4839128"/>
                </a:lnTo>
                <a:lnTo>
                  <a:pt x="4479533" y="2424701"/>
                </a:lnTo>
                <a:lnTo>
                  <a:pt x="3832261" y="0"/>
                </a:lnTo>
                <a:lnTo>
                  <a:pt x="10275" y="1027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/>
          </a:p>
        </p:txBody>
      </p:sp>
      <p:sp>
        <p:nvSpPr>
          <p:cNvPr id="92" name="Freeform 45">
            <a:extLst>
              <a:ext uri="{FF2B5EF4-FFF2-40B4-BE49-F238E27FC236}">
                <a16:creationId xmlns:a16="http://schemas.microsoft.com/office/drawing/2014/main" id="{49434962-D0DB-40FC-B081-277E151145B4}"/>
              </a:ext>
            </a:extLst>
          </p:cNvPr>
          <p:cNvSpPr/>
          <p:nvPr/>
        </p:nvSpPr>
        <p:spPr>
          <a:xfrm>
            <a:off x="2889955" y="675966"/>
            <a:ext cx="3774572" cy="3889167"/>
          </a:xfrm>
          <a:custGeom>
            <a:avLst/>
            <a:gdLst>
              <a:gd name="connsiteX0" fmla="*/ 10275 w 4479533"/>
              <a:gd name="connsiteY0" fmla="*/ 10274 h 4839128"/>
              <a:gd name="connsiteX1" fmla="*/ 647272 w 4479533"/>
              <a:gd name="connsiteY1" fmla="*/ 2414427 h 4839128"/>
              <a:gd name="connsiteX2" fmla="*/ 0 w 4479533"/>
              <a:gd name="connsiteY2" fmla="*/ 4839128 h 4839128"/>
              <a:gd name="connsiteX3" fmla="*/ 3832261 w 4479533"/>
              <a:gd name="connsiteY3" fmla="*/ 4839128 h 4839128"/>
              <a:gd name="connsiteX4" fmla="*/ 4479533 w 4479533"/>
              <a:gd name="connsiteY4" fmla="*/ 2424701 h 4839128"/>
              <a:gd name="connsiteX5" fmla="*/ 3832261 w 4479533"/>
              <a:gd name="connsiteY5" fmla="*/ 0 h 4839128"/>
              <a:gd name="connsiteX6" fmla="*/ 10275 w 4479533"/>
              <a:gd name="connsiteY6" fmla="*/ 10274 h 48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9533" h="4839128">
                <a:moveTo>
                  <a:pt x="10275" y="10274"/>
                </a:moveTo>
                <a:lnTo>
                  <a:pt x="647272" y="2414427"/>
                </a:lnTo>
                <a:lnTo>
                  <a:pt x="0" y="4839128"/>
                </a:lnTo>
                <a:lnTo>
                  <a:pt x="3832261" y="4839128"/>
                </a:lnTo>
                <a:lnTo>
                  <a:pt x="4479533" y="2424701"/>
                </a:lnTo>
                <a:lnTo>
                  <a:pt x="3832261" y="0"/>
                </a:lnTo>
                <a:lnTo>
                  <a:pt x="10275" y="10274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/>
          </a:p>
        </p:txBody>
      </p:sp>
      <p:sp>
        <p:nvSpPr>
          <p:cNvPr id="90" name="Freeform 46">
            <a:extLst>
              <a:ext uri="{FF2B5EF4-FFF2-40B4-BE49-F238E27FC236}">
                <a16:creationId xmlns:a16="http://schemas.microsoft.com/office/drawing/2014/main" id="{F4599093-138E-4501-AF63-0F0430736ADB}"/>
              </a:ext>
            </a:extLst>
          </p:cNvPr>
          <p:cNvSpPr/>
          <p:nvPr/>
        </p:nvSpPr>
        <p:spPr>
          <a:xfrm>
            <a:off x="6643544" y="675966"/>
            <a:ext cx="2374559" cy="3847761"/>
          </a:xfrm>
          <a:custGeom>
            <a:avLst/>
            <a:gdLst>
              <a:gd name="connsiteX0" fmla="*/ 10275 w 4479533"/>
              <a:gd name="connsiteY0" fmla="*/ 10274 h 4839128"/>
              <a:gd name="connsiteX1" fmla="*/ 647272 w 4479533"/>
              <a:gd name="connsiteY1" fmla="*/ 2414427 h 4839128"/>
              <a:gd name="connsiteX2" fmla="*/ 0 w 4479533"/>
              <a:gd name="connsiteY2" fmla="*/ 4839128 h 4839128"/>
              <a:gd name="connsiteX3" fmla="*/ 3832261 w 4479533"/>
              <a:gd name="connsiteY3" fmla="*/ 4839128 h 4839128"/>
              <a:gd name="connsiteX4" fmla="*/ 4479533 w 4479533"/>
              <a:gd name="connsiteY4" fmla="*/ 2424701 h 4839128"/>
              <a:gd name="connsiteX5" fmla="*/ 3832261 w 4479533"/>
              <a:gd name="connsiteY5" fmla="*/ 0 h 4839128"/>
              <a:gd name="connsiteX6" fmla="*/ 10275 w 4479533"/>
              <a:gd name="connsiteY6" fmla="*/ 10274 h 48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9533" h="4839128">
                <a:moveTo>
                  <a:pt x="10275" y="10274"/>
                </a:moveTo>
                <a:lnTo>
                  <a:pt x="647272" y="2414427"/>
                </a:lnTo>
                <a:lnTo>
                  <a:pt x="0" y="4839128"/>
                </a:lnTo>
                <a:lnTo>
                  <a:pt x="3832261" y="4839128"/>
                </a:lnTo>
                <a:lnTo>
                  <a:pt x="4479533" y="2424701"/>
                </a:lnTo>
                <a:lnTo>
                  <a:pt x="3832261" y="0"/>
                </a:lnTo>
                <a:lnTo>
                  <a:pt x="10275" y="10274"/>
                </a:ln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81000" rIns="216000" bIns="81000" rtlCol="0" anchor="ctr"/>
          <a:lstStyle/>
          <a:p>
            <a:pPr algn="ctr"/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E6339-E90D-468F-9766-D1D97B6F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4C16DB-C9D3-4191-94C2-4DA6249A55A7}"/>
              </a:ext>
            </a:extLst>
          </p:cNvPr>
          <p:cNvGrpSpPr/>
          <p:nvPr/>
        </p:nvGrpSpPr>
        <p:grpSpPr>
          <a:xfrm>
            <a:off x="0" y="1500099"/>
            <a:ext cx="2978015" cy="2796209"/>
            <a:chOff x="545676" y="1020417"/>
            <a:chExt cx="3721601" cy="330945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C2AB0F-6591-4726-AD4F-D0CDBC5948CF}"/>
                </a:ext>
              </a:extLst>
            </p:cNvPr>
            <p:cNvGrpSpPr/>
            <p:nvPr/>
          </p:nvGrpSpPr>
          <p:grpSpPr>
            <a:xfrm>
              <a:off x="545676" y="1020417"/>
              <a:ext cx="3721601" cy="3309454"/>
              <a:chOff x="582283" y="1077913"/>
              <a:chExt cx="3971266" cy="3424237"/>
            </a:xfrm>
          </p:grpSpPr>
          <p:grpSp>
            <p:nvGrpSpPr>
              <p:cNvPr id="5" name="Group 60">
                <a:extLst>
                  <a:ext uri="{FF2B5EF4-FFF2-40B4-BE49-F238E27FC236}">
                    <a16:creationId xmlns:a16="http://schemas.microsoft.com/office/drawing/2014/main" id="{48459D39-AD14-4CBE-83CD-CDE3FAFBCA4A}"/>
                  </a:ext>
                </a:extLst>
              </p:cNvPr>
              <p:cNvGrpSpPr/>
              <p:nvPr/>
            </p:nvGrpSpPr>
            <p:grpSpPr>
              <a:xfrm>
                <a:off x="582283" y="3487737"/>
                <a:ext cx="2241093" cy="1014413"/>
                <a:chOff x="582283" y="3487737"/>
                <a:chExt cx="2241093" cy="1014413"/>
              </a:xfrm>
            </p:grpSpPr>
            <p:sp>
              <p:nvSpPr>
                <p:cNvPr id="6" name="Rectangle 7">
                  <a:extLst>
                    <a:ext uri="{FF2B5EF4-FFF2-40B4-BE49-F238E27FC236}">
                      <a16:creationId xmlns:a16="http://schemas.microsoft.com/office/drawing/2014/main" id="{772883EF-1B8B-42F8-91BD-4D56404CB1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3151" y="3487737"/>
                  <a:ext cx="1750225" cy="47240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7" name="Rectangle 8">
                  <a:extLst>
                    <a:ext uri="{FF2B5EF4-FFF2-40B4-BE49-F238E27FC236}">
                      <a16:creationId xmlns:a16="http://schemas.microsoft.com/office/drawing/2014/main" id="{543197E5-0240-4812-9E75-B47AEF254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283" y="3903664"/>
                  <a:ext cx="314707" cy="598486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8" name="Freeform 15">
                  <a:extLst>
                    <a:ext uri="{FF2B5EF4-FFF2-40B4-BE49-F238E27FC236}">
                      <a16:creationId xmlns:a16="http://schemas.microsoft.com/office/drawing/2014/main" id="{5AD35B82-1D28-42B4-902E-FFABECA1A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328" y="3487738"/>
                  <a:ext cx="191821" cy="1014412"/>
                </a:xfrm>
                <a:custGeom>
                  <a:avLst/>
                  <a:gdLst>
                    <a:gd name="T0" fmla="*/ 256 w 256"/>
                    <a:gd name="T1" fmla="*/ 0 h 639"/>
                    <a:gd name="T2" fmla="*/ 256 w 256"/>
                    <a:gd name="T3" fmla="*/ 295 h 639"/>
                    <a:gd name="T4" fmla="*/ 0 w 256"/>
                    <a:gd name="T5" fmla="*/ 639 h 639"/>
                    <a:gd name="T6" fmla="*/ 0 w 256"/>
                    <a:gd name="T7" fmla="*/ 262 h 639"/>
                    <a:gd name="T8" fmla="*/ 256 w 256"/>
                    <a:gd name="T9" fmla="*/ 0 h 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6" h="639">
                      <a:moveTo>
                        <a:pt x="256" y="0"/>
                      </a:moveTo>
                      <a:lnTo>
                        <a:pt x="256" y="295"/>
                      </a:lnTo>
                      <a:lnTo>
                        <a:pt x="0" y="639"/>
                      </a:lnTo>
                      <a:lnTo>
                        <a:pt x="0" y="262"/>
                      </a:lnTo>
                      <a:lnTo>
                        <a:pt x="256" y="0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</p:grpSp>
          <p:grpSp>
            <p:nvGrpSpPr>
              <p:cNvPr id="9" name="Group 25">
                <a:extLst>
                  <a:ext uri="{FF2B5EF4-FFF2-40B4-BE49-F238E27FC236}">
                    <a16:creationId xmlns:a16="http://schemas.microsoft.com/office/drawing/2014/main" id="{A6700119-FC86-4483-BFA5-5E267665EFE8}"/>
                  </a:ext>
                </a:extLst>
              </p:cNvPr>
              <p:cNvGrpSpPr/>
              <p:nvPr/>
            </p:nvGrpSpPr>
            <p:grpSpPr>
              <a:xfrm>
                <a:off x="582283" y="1077913"/>
                <a:ext cx="2241093" cy="1015330"/>
                <a:chOff x="582283" y="1077913"/>
                <a:chExt cx="2241093" cy="101533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35C66B4-B863-49F2-A3B1-5AC4DE67D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283" y="1077913"/>
                  <a:ext cx="314707" cy="63023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8F092E8C-48EE-4EDD-AAB7-55D9F99DA2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3151" y="1620837"/>
                  <a:ext cx="1750225" cy="472406"/>
                </a:xfrm>
                <a:custGeom>
                  <a:avLst/>
                  <a:gdLst>
                    <a:gd name="T0" fmla="*/ 0 w 2603"/>
                    <a:gd name="T1" fmla="*/ 290 h 295"/>
                    <a:gd name="T2" fmla="*/ 0 w 2603"/>
                    <a:gd name="T3" fmla="*/ 0 h 295"/>
                    <a:gd name="T4" fmla="*/ 2603 w 2603"/>
                    <a:gd name="T5" fmla="*/ 0 h 295"/>
                    <a:gd name="T6" fmla="*/ 2603 w 2603"/>
                    <a:gd name="T7" fmla="*/ 295 h 295"/>
                    <a:gd name="T8" fmla="*/ 0 w 2603"/>
                    <a:gd name="T9" fmla="*/ 295 h 295"/>
                    <a:gd name="T10" fmla="*/ 0 w 2603"/>
                    <a:gd name="T11" fmla="*/ 290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03" h="295">
                      <a:moveTo>
                        <a:pt x="0" y="290"/>
                      </a:moveTo>
                      <a:lnTo>
                        <a:pt x="0" y="0"/>
                      </a:lnTo>
                      <a:lnTo>
                        <a:pt x="2603" y="0"/>
                      </a:lnTo>
                      <a:lnTo>
                        <a:pt x="2603" y="295"/>
                      </a:lnTo>
                      <a:lnTo>
                        <a:pt x="0" y="295"/>
                      </a:lnTo>
                      <a:lnTo>
                        <a:pt x="0" y="29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12" name="Freeform 16">
                  <a:extLst>
                    <a:ext uri="{FF2B5EF4-FFF2-40B4-BE49-F238E27FC236}">
                      <a16:creationId xmlns:a16="http://schemas.microsoft.com/office/drawing/2014/main" id="{5176E2E0-E7B8-4A44-A223-3191DD9613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328" y="1077913"/>
                  <a:ext cx="191821" cy="1003300"/>
                </a:xfrm>
                <a:custGeom>
                  <a:avLst/>
                  <a:gdLst>
                    <a:gd name="T0" fmla="*/ 0 w 256"/>
                    <a:gd name="T1" fmla="*/ 397 h 632"/>
                    <a:gd name="T2" fmla="*/ 0 w 256"/>
                    <a:gd name="T3" fmla="*/ 0 h 632"/>
                    <a:gd name="T4" fmla="*/ 256 w 256"/>
                    <a:gd name="T5" fmla="*/ 342 h 632"/>
                    <a:gd name="T6" fmla="*/ 256 w 256"/>
                    <a:gd name="T7" fmla="*/ 632 h 632"/>
                    <a:gd name="T8" fmla="*/ 0 w 256"/>
                    <a:gd name="T9" fmla="*/ 397 h 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6" h="632">
                      <a:moveTo>
                        <a:pt x="0" y="397"/>
                      </a:moveTo>
                      <a:lnTo>
                        <a:pt x="0" y="0"/>
                      </a:lnTo>
                      <a:lnTo>
                        <a:pt x="256" y="342"/>
                      </a:lnTo>
                      <a:lnTo>
                        <a:pt x="256" y="632"/>
                      </a:lnTo>
                      <a:lnTo>
                        <a:pt x="0" y="397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</p:grpSp>
          <p:grpSp>
            <p:nvGrpSpPr>
              <p:cNvPr id="13" name="Group 26">
                <a:extLst>
                  <a:ext uri="{FF2B5EF4-FFF2-40B4-BE49-F238E27FC236}">
                    <a16:creationId xmlns:a16="http://schemas.microsoft.com/office/drawing/2014/main" id="{D369A4E6-9269-4891-84FA-038016D53AA9}"/>
                  </a:ext>
                </a:extLst>
              </p:cNvPr>
              <p:cNvGrpSpPr/>
              <p:nvPr/>
            </p:nvGrpSpPr>
            <p:grpSpPr>
              <a:xfrm>
                <a:off x="582283" y="1708150"/>
                <a:ext cx="2761320" cy="851806"/>
                <a:chOff x="582283" y="1708150"/>
                <a:chExt cx="2761320" cy="851806"/>
              </a:xfrm>
            </p:grpSpPr>
            <p:sp>
              <p:nvSpPr>
                <p:cNvPr id="14" name="Rectangle 5">
                  <a:extLst>
                    <a:ext uri="{FF2B5EF4-FFF2-40B4-BE49-F238E27FC236}">
                      <a16:creationId xmlns:a16="http://schemas.microsoft.com/office/drawing/2014/main" id="{BE4487AE-4B21-4800-85F3-26A46EF84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3151" y="2089150"/>
                  <a:ext cx="2270452" cy="470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15" name="Rectangle 6">
                  <a:extLst>
                    <a:ext uri="{FF2B5EF4-FFF2-40B4-BE49-F238E27FC236}">
                      <a16:creationId xmlns:a16="http://schemas.microsoft.com/office/drawing/2014/main" id="{E8E68F79-D9FA-47F0-9001-2EF8DE951C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283" y="1708150"/>
                  <a:ext cx="314707" cy="617537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16" name="Freeform 17">
                  <a:extLst>
                    <a:ext uri="{FF2B5EF4-FFF2-40B4-BE49-F238E27FC236}">
                      <a16:creationId xmlns:a16="http://schemas.microsoft.com/office/drawing/2014/main" id="{87DB0862-4451-4CDB-80C6-1653E3DDC3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328" y="1708150"/>
                  <a:ext cx="191821" cy="847725"/>
                </a:xfrm>
                <a:custGeom>
                  <a:avLst/>
                  <a:gdLst>
                    <a:gd name="T0" fmla="*/ 256 w 256"/>
                    <a:gd name="T1" fmla="*/ 534 h 534"/>
                    <a:gd name="T2" fmla="*/ 0 w 256"/>
                    <a:gd name="T3" fmla="*/ 389 h 534"/>
                    <a:gd name="T4" fmla="*/ 0 w 256"/>
                    <a:gd name="T5" fmla="*/ 0 h 534"/>
                    <a:gd name="T6" fmla="*/ 256 w 256"/>
                    <a:gd name="T7" fmla="*/ 235 h 534"/>
                    <a:gd name="T8" fmla="*/ 256 w 256"/>
                    <a:gd name="T9" fmla="*/ 240 h 534"/>
                    <a:gd name="T10" fmla="*/ 256 w 256"/>
                    <a:gd name="T11" fmla="*/ 534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6" h="534">
                      <a:moveTo>
                        <a:pt x="256" y="534"/>
                      </a:moveTo>
                      <a:lnTo>
                        <a:pt x="0" y="389"/>
                      </a:lnTo>
                      <a:lnTo>
                        <a:pt x="0" y="0"/>
                      </a:lnTo>
                      <a:lnTo>
                        <a:pt x="256" y="235"/>
                      </a:lnTo>
                      <a:lnTo>
                        <a:pt x="256" y="240"/>
                      </a:lnTo>
                      <a:lnTo>
                        <a:pt x="256" y="534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</p:grpSp>
          <p:grpSp>
            <p:nvGrpSpPr>
              <p:cNvPr id="17" name="Group 59">
                <a:extLst>
                  <a:ext uri="{FF2B5EF4-FFF2-40B4-BE49-F238E27FC236}">
                    <a16:creationId xmlns:a16="http://schemas.microsoft.com/office/drawing/2014/main" id="{A4209E7D-9F55-4321-81B3-6098F7627A54}"/>
                  </a:ext>
                </a:extLst>
              </p:cNvPr>
              <p:cNvGrpSpPr/>
              <p:nvPr/>
            </p:nvGrpSpPr>
            <p:grpSpPr>
              <a:xfrm>
                <a:off x="582283" y="3021013"/>
                <a:ext cx="2761320" cy="882650"/>
                <a:chOff x="582283" y="3021013"/>
                <a:chExt cx="2761320" cy="882650"/>
              </a:xfrm>
            </p:grpSpPr>
            <p:sp>
              <p:nvSpPr>
                <p:cNvPr id="18" name="Rectangle 11">
                  <a:extLst>
                    <a:ext uri="{FF2B5EF4-FFF2-40B4-BE49-F238E27FC236}">
                      <a16:creationId xmlns:a16="http://schemas.microsoft.com/office/drawing/2014/main" id="{918777D2-EBE8-4EEC-A8DF-6DC7236263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283" y="3270250"/>
                  <a:ext cx="314707" cy="633412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19" name="Rectangle 12">
                  <a:extLst>
                    <a:ext uri="{FF2B5EF4-FFF2-40B4-BE49-F238E27FC236}">
                      <a16:creationId xmlns:a16="http://schemas.microsoft.com/office/drawing/2014/main" id="{0DEB579C-6C3E-4AA0-A3CA-E4543B38D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3151" y="3021013"/>
                  <a:ext cx="2270452" cy="47080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20" name="Freeform 18">
                  <a:extLst>
                    <a:ext uri="{FF2B5EF4-FFF2-40B4-BE49-F238E27FC236}">
                      <a16:creationId xmlns:a16="http://schemas.microsoft.com/office/drawing/2014/main" id="{E6F9842E-8E9F-4208-AB99-CF86B80E3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328" y="3021013"/>
                  <a:ext cx="191821" cy="882650"/>
                </a:xfrm>
                <a:custGeom>
                  <a:avLst/>
                  <a:gdLst>
                    <a:gd name="T0" fmla="*/ 256 w 256"/>
                    <a:gd name="T1" fmla="*/ 294 h 556"/>
                    <a:gd name="T2" fmla="*/ 0 w 256"/>
                    <a:gd name="T3" fmla="*/ 556 h 556"/>
                    <a:gd name="T4" fmla="*/ 0 w 256"/>
                    <a:gd name="T5" fmla="*/ 157 h 556"/>
                    <a:gd name="T6" fmla="*/ 256 w 256"/>
                    <a:gd name="T7" fmla="*/ 0 h 556"/>
                    <a:gd name="T8" fmla="*/ 256 w 256"/>
                    <a:gd name="T9" fmla="*/ 294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6" h="556">
                      <a:moveTo>
                        <a:pt x="256" y="294"/>
                      </a:moveTo>
                      <a:lnTo>
                        <a:pt x="0" y="556"/>
                      </a:lnTo>
                      <a:lnTo>
                        <a:pt x="0" y="157"/>
                      </a:lnTo>
                      <a:lnTo>
                        <a:pt x="256" y="0"/>
                      </a:lnTo>
                      <a:lnTo>
                        <a:pt x="256" y="29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</p:grpSp>
          <p:grpSp>
            <p:nvGrpSpPr>
              <p:cNvPr id="21" name="Group 58">
                <a:extLst>
                  <a:ext uri="{FF2B5EF4-FFF2-40B4-BE49-F238E27FC236}">
                    <a16:creationId xmlns:a16="http://schemas.microsoft.com/office/drawing/2014/main" id="{4AFB7AF2-56D3-4DF9-B8F0-BB035DDEE1B3}"/>
                  </a:ext>
                </a:extLst>
              </p:cNvPr>
              <p:cNvGrpSpPr/>
              <p:nvPr/>
            </p:nvGrpSpPr>
            <p:grpSpPr>
              <a:xfrm>
                <a:off x="582283" y="2325688"/>
                <a:ext cx="3361399" cy="944562"/>
                <a:chOff x="582283" y="2325688"/>
                <a:chExt cx="3361399" cy="944562"/>
              </a:xfrm>
            </p:grpSpPr>
            <p:sp>
              <p:nvSpPr>
                <p:cNvPr id="22" name="Rectangle 13">
                  <a:extLst>
                    <a:ext uri="{FF2B5EF4-FFF2-40B4-BE49-F238E27FC236}">
                      <a16:creationId xmlns:a16="http://schemas.microsoft.com/office/drawing/2014/main" id="{6A6DA8A0-1CFB-4880-94B0-484ED6FDD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3151" y="2555875"/>
                  <a:ext cx="2870531" cy="4692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23" name="Rectangle 14">
                  <a:extLst>
                    <a:ext uri="{FF2B5EF4-FFF2-40B4-BE49-F238E27FC236}">
                      <a16:creationId xmlns:a16="http://schemas.microsoft.com/office/drawing/2014/main" id="{DA8ED87F-CAF0-471F-9AE0-8938C4FF1F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283" y="2325688"/>
                  <a:ext cx="314707" cy="94456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4A13A3AE-C6E0-4A83-AFA9-5055A18EA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328" y="2325688"/>
                  <a:ext cx="191821" cy="944562"/>
                </a:xfrm>
                <a:custGeom>
                  <a:avLst/>
                  <a:gdLst>
                    <a:gd name="T0" fmla="*/ 0 w 256"/>
                    <a:gd name="T1" fmla="*/ 0 h 595"/>
                    <a:gd name="T2" fmla="*/ 256 w 256"/>
                    <a:gd name="T3" fmla="*/ 145 h 595"/>
                    <a:gd name="T4" fmla="*/ 256 w 256"/>
                    <a:gd name="T5" fmla="*/ 438 h 595"/>
                    <a:gd name="T6" fmla="*/ 0 w 256"/>
                    <a:gd name="T7" fmla="*/ 595 h 595"/>
                    <a:gd name="T8" fmla="*/ 0 w 256"/>
                    <a:gd name="T9" fmla="*/ 0 h 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6" h="595">
                      <a:moveTo>
                        <a:pt x="0" y="0"/>
                      </a:moveTo>
                      <a:lnTo>
                        <a:pt x="256" y="145"/>
                      </a:lnTo>
                      <a:lnTo>
                        <a:pt x="256" y="438"/>
                      </a:lnTo>
                      <a:lnTo>
                        <a:pt x="0" y="5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 dirty="0"/>
                </a:p>
              </p:txBody>
            </p:sp>
          </p:grpSp>
          <p:sp>
            <p:nvSpPr>
              <p:cNvPr id="25" name="Sev01">
                <a:extLst>
                  <a:ext uri="{FF2B5EF4-FFF2-40B4-BE49-F238E27FC236}">
                    <a16:creationId xmlns:a16="http://schemas.microsoft.com/office/drawing/2014/main" id="{44C54B03-4C42-4F07-BD62-8E670B7A3E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9207" y="1506772"/>
                <a:ext cx="719710" cy="71971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6" name="Sev01">
                <a:extLst>
                  <a:ext uri="{FF2B5EF4-FFF2-40B4-BE49-F238E27FC236}">
                    <a16:creationId xmlns:a16="http://schemas.microsoft.com/office/drawing/2014/main" id="{C153BCB5-CE85-4E85-81B4-1AB740ABFE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88658" y="1940767"/>
                <a:ext cx="719710" cy="71971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7" name="Sev01">
                <a:extLst>
                  <a:ext uri="{FF2B5EF4-FFF2-40B4-BE49-F238E27FC236}">
                    <a16:creationId xmlns:a16="http://schemas.microsoft.com/office/drawing/2014/main" id="{88ED6E13-A2E1-4485-AAC6-7CA74FC74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9206" y="3373671"/>
                <a:ext cx="719710" cy="71971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8" name="Sev01">
                <a:extLst>
                  <a:ext uri="{FF2B5EF4-FFF2-40B4-BE49-F238E27FC236}">
                    <a16:creationId xmlns:a16="http://schemas.microsoft.com/office/drawing/2014/main" id="{B271FD31-0A80-4D48-8B80-BA64BBAF79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2983" y="2910393"/>
                <a:ext cx="719710" cy="71971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9" name="Sev01">
                <a:extLst>
                  <a:ext uri="{FF2B5EF4-FFF2-40B4-BE49-F238E27FC236}">
                    <a16:creationId xmlns:a16="http://schemas.microsoft.com/office/drawing/2014/main" id="{3C7F8022-D963-4052-9B40-229DC59824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3839" y="2379833"/>
                <a:ext cx="719710" cy="71971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30" name="Text Placeholder 3">
                <a:extLst>
                  <a:ext uri="{FF2B5EF4-FFF2-40B4-BE49-F238E27FC236}">
                    <a16:creationId xmlns:a16="http://schemas.microsoft.com/office/drawing/2014/main" id="{EC924F95-84B9-4985-9606-2C9886ACCD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0337" y="1759429"/>
                <a:ext cx="1750225" cy="12738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/>
                <a:r>
                  <a:rPr lang="en-US" sz="800" b="1" dirty="0">
                    <a:solidFill>
                      <a:schemeClr val="bg1"/>
                    </a:solidFill>
                  </a:rPr>
                  <a:t>Nielsen Data</a:t>
                </a:r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 Placeholder 3">
                <a:extLst>
                  <a:ext uri="{FF2B5EF4-FFF2-40B4-BE49-F238E27FC236}">
                    <a16:creationId xmlns:a16="http://schemas.microsoft.com/office/drawing/2014/main" id="{F8C447F2-89D7-494D-B039-4C92D8DC5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0337" y="2229613"/>
                <a:ext cx="1750225" cy="12738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/>
                <a:r>
                  <a:rPr lang="en-US" sz="800" b="1" dirty="0" err="1">
                    <a:solidFill>
                      <a:schemeClr val="bg1"/>
                    </a:solidFill>
                  </a:rPr>
                  <a:t>Dunnhumby</a:t>
                </a:r>
                <a:r>
                  <a:rPr lang="en-US" sz="800" b="1" dirty="0">
                    <a:solidFill>
                      <a:schemeClr val="bg1"/>
                    </a:solidFill>
                  </a:rPr>
                  <a:t> Consumer Data</a:t>
                </a:r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id="{13EF389B-87D6-4221-BF84-D427FBD7F4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0337" y="2699797"/>
                <a:ext cx="1750225" cy="12738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/>
                <a:r>
                  <a:rPr lang="en-US" sz="800" b="1" dirty="0">
                    <a:solidFill>
                      <a:schemeClr val="bg1"/>
                    </a:solidFill>
                  </a:rPr>
                  <a:t>Mediacom Media Data</a:t>
                </a:r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 Placeholder 3">
                <a:extLst>
                  <a:ext uri="{FF2B5EF4-FFF2-40B4-BE49-F238E27FC236}">
                    <a16:creationId xmlns:a16="http://schemas.microsoft.com/office/drawing/2014/main" id="{D236F350-D37B-4345-A894-AD8EDDED0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0337" y="3169982"/>
                <a:ext cx="1750225" cy="12738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/>
                <a:r>
                  <a:rPr lang="en-US" sz="800" b="1" dirty="0">
                    <a:solidFill>
                      <a:schemeClr val="bg1"/>
                    </a:solidFill>
                  </a:rPr>
                  <a:t>Helios Financial Data</a:t>
                </a:r>
                <a:endParaRPr 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 Placeholder 3">
                <a:extLst>
                  <a:ext uri="{FF2B5EF4-FFF2-40B4-BE49-F238E27FC236}">
                    <a16:creationId xmlns:a16="http://schemas.microsoft.com/office/drawing/2014/main" id="{A0E88512-E190-4AE3-8E1F-63AEDDE5E7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0337" y="3640165"/>
                <a:ext cx="1750225" cy="127381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l"/>
                <a:r>
                  <a:rPr lang="en-US" sz="800" b="1" dirty="0">
                    <a:solidFill>
                      <a:schemeClr val="bg1"/>
                    </a:solidFill>
                  </a:rPr>
                  <a:t>Manual Uploads</a:t>
                </a:r>
                <a:endParaRPr lang="en-US" sz="6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2" descr="Image result for nielsen logo">
              <a:extLst>
                <a:ext uri="{FF2B5EF4-FFF2-40B4-BE49-F238E27FC236}">
                  <a16:creationId xmlns:a16="http://schemas.microsoft.com/office/drawing/2014/main" id="{9B5033E4-33E5-4104-BF0C-86A4CF820D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4" t="27671" r="8090" b="18499"/>
            <a:stretch/>
          </p:blipFill>
          <p:spPr bwMode="auto">
            <a:xfrm>
              <a:off x="2599392" y="1699068"/>
              <a:ext cx="538587" cy="19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Image result for mediacom logo">
              <a:extLst>
                <a:ext uri="{FF2B5EF4-FFF2-40B4-BE49-F238E27FC236}">
                  <a16:creationId xmlns:a16="http://schemas.microsoft.com/office/drawing/2014/main" id="{3B7BBE0A-7CC3-4E09-8EDC-1A9B3E3088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4" t="30107" r="14882" b="31674"/>
            <a:stretch/>
          </p:blipFill>
          <p:spPr bwMode="auto">
            <a:xfrm>
              <a:off x="3705944" y="2587934"/>
              <a:ext cx="485924" cy="114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Image result for dunnhumby logo">
              <a:extLst>
                <a:ext uri="{FF2B5EF4-FFF2-40B4-BE49-F238E27FC236}">
                  <a16:creationId xmlns:a16="http://schemas.microsoft.com/office/drawing/2014/main" id="{8756D5B8-970C-41F1-A2DB-7BFB5463C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895" y="2147500"/>
              <a:ext cx="557980" cy="128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helios data logo">
              <a:extLst>
                <a:ext uri="{FF2B5EF4-FFF2-40B4-BE49-F238E27FC236}">
                  <a16:creationId xmlns:a16="http://schemas.microsoft.com/office/drawing/2014/main" id="{DD06B098-B13B-491C-B095-84DD105317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0" t="40117" r="35529" b="40547"/>
            <a:stretch/>
          </p:blipFill>
          <p:spPr bwMode="auto">
            <a:xfrm>
              <a:off x="3021685" y="3038363"/>
              <a:ext cx="549964" cy="21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Graphic 45" descr="Programmer">
              <a:extLst>
                <a:ext uri="{FF2B5EF4-FFF2-40B4-BE49-F238E27FC236}">
                  <a16:creationId xmlns:a16="http://schemas.microsoft.com/office/drawing/2014/main" id="{60F87673-3740-41ED-8E15-23176124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57579" y="3350293"/>
              <a:ext cx="401983" cy="401983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EA6EEFD-D2C5-4D23-AEAF-86CB09D0F4AF}"/>
              </a:ext>
            </a:extLst>
          </p:cNvPr>
          <p:cNvSpPr txBox="1"/>
          <p:nvPr/>
        </p:nvSpPr>
        <p:spPr>
          <a:xfrm>
            <a:off x="4194285" y="3402108"/>
            <a:ext cx="2563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One Platform. All Data.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2C87D908-FB96-4AF4-A3FC-86ECABB3C9F6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 fontScale="85000" lnSpcReduction="1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The KIND 360 Project serves as the foundation of the analytical journey embarked by KIND by acting as a one-stop shop for data and reducing time to insight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6A98950-6E6B-4905-B219-758AFDFC5F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146"/>
          <a:stretch/>
        </p:blipFill>
        <p:spPr>
          <a:xfrm>
            <a:off x="3468986" y="1876162"/>
            <a:ext cx="2943905" cy="148792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F3EF64-3A7A-40F9-B5E1-F98821A28113}"/>
              </a:ext>
            </a:extLst>
          </p:cNvPr>
          <p:cNvSpPr txBox="1"/>
          <p:nvPr/>
        </p:nvSpPr>
        <p:spPr>
          <a:xfrm>
            <a:off x="1029967" y="923754"/>
            <a:ext cx="709899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2100" b="1" dirty="0">
                <a:solidFill>
                  <a:sysClr val="windowText" lastClr="000000"/>
                </a:solidFill>
              </a:rPr>
              <a:t>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ECE550-ECD5-4A1F-8626-EF597DC3013C}"/>
              </a:ext>
            </a:extLst>
          </p:cNvPr>
          <p:cNvSpPr txBox="1"/>
          <p:nvPr/>
        </p:nvSpPr>
        <p:spPr>
          <a:xfrm>
            <a:off x="7541608" y="874620"/>
            <a:ext cx="882422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2100" b="1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BC4C5AD-C96F-4CD0-9395-693AD59FBA75}"/>
              </a:ext>
            </a:extLst>
          </p:cNvPr>
          <p:cNvSpPr txBox="1"/>
          <p:nvPr/>
        </p:nvSpPr>
        <p:spPr>
          <a:xfrm>
            <a:off x="3699210" y="869327"/>
            <a:ext cx="2219739" cy="3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2100" b="1" dirty="0">
                <a:solidFill>
                  <a:sysClr val="windowText" lastClr="000000"/>
                </a:solidFill>
              </a:rPr>
              <a:t>HOW MIGHT WE?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337B8DD-2D3E-4C2B-81E2-D8BA3BC4984A}"/>
              </a:ext>
            </a:extLst>
          </p:cNvPr>
          <p:cNvGrpSpPr/>
          <p:nvPr/>
        </p:nvGrpSpPr>
        <p:grpSpPr>
          <a:xfrm>
            <a:off x="7629835" y="3351269"/>
            <a:ext cx="806779" cy="876234"/>
            <a:chOff x="6265340" y="3704103"/>
            <a:chExt cx="1096859" cy="1274334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BDDE4D6-5963-4ED6-9B7F-A0496B18F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1746" y="3704103"/>
              <a:ext cx="692441" cy="692441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3425786-2D74-4263-9E6C-71F935697A97}"/>
                </a:ext>
              </a:extLst>
            </p:cNvPr>
            <p:cNvSpPr txBox="1"/>
            <p:nvPr/>
          </p:nvSpPr>
          <p:spPr>
            <a:xfrm>
              <a:off x="6265340" y="4396545"/>
              <a:ext cx="1096859" cy="58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2">
                      <a:lumMod val="50000"/>
                    </a:schemeClr>
                  </a:solidFill>
                </a:rPr>
                <a:t>Faster Insights 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C080757-D2FC-4E39-AFD9-F70A26407AAB}"/>
              </a:ext>
            </a:extLst>
          </p:cNvPr>
          <p:cNvGrpSpPr/>
          <p:nvPr/>
        </p:nvGrpSpPr>
        <p:grpSpPr>
          <a:xfrm>
            <a:off x="7025644" y="2359000"/>
            <a:ext cx="1933893" cy="1206966"/>
            <a:chOff x="2012643" y="2713951"/>
            <a:chExt cx="2629231" cy="1755327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3DB9545-B057-402B-91E3-CC1277586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79787" y="2713951"/>
              <a:ext cx="694944" cy="694944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61ABC41-1C0F-4154-861B-4F73E81E77C1}"/>
                </a:ext>
              </a:extLst>
            </p:cNvPr>
            <p:cNvSpPr txBox="1"/>
            <p:nvPr/>
          </p:nvSpPr>
          <p:spPr>
            <a:xfrm>
              <a:off x="2012643" y="3416339"/>
              <a:ext cx="2629231" cy="105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2">
                      <a:lumMod val="50000"/>
                    </a:schemeClr>
                  </a:solidFill>
                </a:rPr>
                <a:t>Holistic Performance </a:t>
              </a:r>
            </a:p>
            <a:p>
              <a:pPr algn="ctr"/>
              <a:r>
                <a:rPr lang="en-US" sz="1000" b="1" dirty="0">
                  <a:solidFill>
                    <a:schemeClr val="bg2">
                      <a:lumMod val="50000"/>
                    </a:schemeClr>
                  </a:solidFill>
                </a:rPr>
                <a:t>Assessment 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2CC72F0-009D-4E27-BB89-C24BB733FDF9}"/>
              </a:ext>
            </a:extLst>
          </p:cNvPr>
          <p:cNvGrpSpPr/>
          <p:nvPr/>
        </p:nvGrpSpPr>
        <p:grpSpPr>
          <a:xfrm>
            <a:off x="7238165" y="1366296"/>
            <a:ext cx="1322081" cy="890379"/>
            <a:chOff x="6511115" y="3289223"/>
            <a:chExt cx="1797440" cy="1294905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1E7FA436-2542-4610-B09F-9CEAACF13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62364" y="3289223"/>
              <a:ext cx="694944" cy="694944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BE0F638-CB1F-462A-8DCD-AB015817A785}"/>
                </a:ext>
              </a:extLst>
            </p:cNvPr>
            <p:cNvSpPr txBox="1"/>
            <p:nvPr/>
          </p:nvSpPr>
          <p:spPr>
            <a:xfrm>
              <a:off x="6511115" y="4002236"/>
              <a:ext cx="1797440" cy="581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2">
                      <a:lumMod val="50000"/>
                    </a:schemeClr>
                  </a:solidFill>
                </a:rPr>
                <a:t>Data – driven decisions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B30E4109-3E29-4D3B-A31A-B91CCD7D761B}"/>
              </a:ext>
            </a:extLst>
          </p:cNvPr>
          <p:cNvSpPr txBox="1"/>
          <p:nvPr/>
        </p:nvSpPr>
        <p:spPr>
          <a:xfrm>
            <a:off x="3022055" y="4098202"/>
            <a:ext cx="33239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Across lenses like </a:t>
            </a:r>
            <a:r>
              <a:rPr lang="en-US" sz="1200" b="1" dirty="0"/>
              <a:t>Customer, Product, Consumer, Media, Finance </a:t>
            </a:r>
          </a:p>
        </p:txBody>
      </p:sp>
    </p:spTree>
    <p:extLst>
      <p:ext uri="{BB962C8B-B14F-4D97-AF65-F5344CB8AC3E}">
        <p14:creationId xmlns:p14="http://schemas.microsoft.com/office/powerpoint/2010/main" val="82617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360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Key Analyses and 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50110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95F9A-FDD8-42C9-A8F8-B37DB916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836" y="1328591"/>
            <a:ext cx="5714776" cy="260452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ADCAA-F33B-47E8-B07E-FF91CB48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218" y="4767264"/>
            <a:ext cx="2895600" cy="273844"/>
          </a:xfrm>
        </p:spPr>
        <p:txBody>
          <a:bodyPr/>
          <a:lstStyle/>
          <a:p>
            <a:r>
              <a:rPr lang="en-GB" sz="800" dirty="0">
                <a:solidFill>
                  <a:srgbClr val="000000"/>
                </a:solidFill>
              </a:rPr>
              <a:t>Used by Leadership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3CF9A8-D62B-40DA-9F9D-EE15033A2A9D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Category performance tracker along with segment fragmentation gives an overview of market size and growth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6214DB-89F6-4056-8D92-5AE17883E694}"/>
              </a:ext>
            </a:extLst>
          </p:cNvPr>
          <p:cNvSpPr/>
          <p:nvPr/>
        </p:nvSpPr>
        <p:spPr>
          <a:xfrm>
            <a:off x="161435" y="1465871"/>
            <a:ext cx="1676400" cy="2094747"/>
          </a:xfrm>
          <a:prstGeom prst="roundRect">
            <a:avLst>
              <a:gd name="adj" fmla="val 4414"/>
            </a:avLst>
          </a:prstGeom>
          <a:noFill/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Understand which markets are the largest markets in the category?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Which markets are growing the fastest?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How are the segments spread across markets?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Do we have the right portfolio in all markets?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48C721-3A4C-4E12-B072-F182C5FE3FDF}"/>
              </a:ext>
            </a:extLst>
          </p:cNvPr>
          <p:cNvSpPr/>
          <p:nvPr/>
        </p:nvSpPr>
        <p:spPr>
          <a:xfrm>
            <a:off x="313835" y="1359853"/>
            <a:ext cx="1424609" cy="22528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How might we?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832F9A34-462D-41C2-98F1-A6C41F9C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218" y="1359853"/>
            <a:ext cx="225288" cy="225288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A893CCB-DA9B-495D-BCF2-42A5B96BDCFD}"/>
              </a:ext>
            </a:extLst>
          </p:cNvPr>
          <p:cNvSpPr/>
          <p:nvPr/>
        </p:nvSpPr>
        <p:spPr>
          <a:xfrm>
            <a:off x="3083773" y="884714"/>
            <a:ext cx="1213161" cy="280122"/>
          </a:xfrm>
          <a:prstGeom prst="wedgeRectCallout">
            <a:avLst>
              <a:gd name="adj1" fmla="val -2188"/>
              <a:gd name="adj2" fmla="val 208948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UK is the largest market by category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BF1DFED8-086B-415F-90BB-7F80D6D749F5}"/>
              </a:ext>
            </a:extLst>
          </p:cNvPr>
          <p:cNvSpPr/>
          <p:nvPr/>
        </p:nvSpPr>
        <p:spPr>
          <a:xfrm>
            <a:off x="6095543" y="840393"/>
            <a:ext cx="1620551" cy="280122"/>
          </a:xfrm>
          <a:prstGeom prst="wedgeRectCallout">
            <a:avLst>
              <a:gd name="adj1" fmla="val -37127"/>
              <a:gd name="adj2" fmla="val 228342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Kingdom of Saudi Arabia is growing the fastest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B1C81CE-5E6D-4EC6-934F-2EAF73A32A4A}"/>
              </a:ext>
            </a:extLst>
          </p:cNvPr>
          <p:cNvSpPr/>
          <p:nvPr/>
        </p:nvSpPr>
        <p:spPr>
          <a:xfrm>
            <a:off x="6367782" y="4183338"/>
            <a:ext cx="1620551" cy="322685"/>
          </a:xfrm>
          <a:prstGeom prst="wedgeRectCallout">
            <a:avLst>
              <a:gd name="adj1" fmla="val 46555"/>
              <a:gd name="adj2" fmla="val -256844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Sweden has major market for “Energy and Performance” segment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305D26B-8166-4F04-A48F-8198EE23D2B6}"/>
              </a:ext>
            </a:extLst>
          </p:cNvPr>
          <p:cNvSpPr/>
          <p:nvPr/>
        </p:nvSpPr>
        <p:spPr>
          <a:xfrm>
            <a:off x="3801443" y="4020901"/>
            <a:ext cx="1620551" cy="485122"/>
          </a:xfrm>
          <a:prstGeom prst="wedgeRectCallout">
            <a:avLst>
              <a:gd name="adj1" fmla="val 96143"/>
              <a:gd name="adj2" fmla="val -160775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Italy’s biggest segment is “Cereal Bars” – Do we have the right portfolio available?</a:t>
            </a:r>
          </a:p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CAF24-ADEB-4ED3-8FEB-1F18BE8AC309}"/>
              </a:ext>
            </a:extLst>
          </p:cNvPr>
          <p:cNvSpPr/>
          <p:nvPr/>
        </p:nvSpPr>
        <p:spPr>
          <a:xfrm>
            <a:off x="2919836" y="754801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79594B-9EB5-4A50-969D-4963D34F6BC6}"/>
              </a:ext>
            </a:extLst>
          </p:cNvPr>
          <p:cNvSpPr/>
          <p:nvPr/>
        </p:nvSpPr>
        <p:spPr>
          <a:xfrm>
            <a:off x="5927102" y="728139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B46046-0663-4AC2-AE5C-8F4295346E1E}"/>
              </a:ext>
            </a:extLst>
          </p:cNvPr>
          <p:cNvSpPr/>
          <p:nvPr/>
        </p:nvSpPr>
        <p:spPr>
          <a:xfrm>
            <a:off x="3634476" y="3883292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4</a:t>
            </a:r>
            <a:endParaRPr lang="en-US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E8AAC9-E621-4E84-BD2F-0655F12C9053}"/>
              </a:ext>
            </a:extLst>
          </p:cNvPr>
          <p:cNvSpPr/>
          <p:nvPr/>
        </p:nvSpPr>
        <p:spPr>
          <a:xfrm>
            <a:off x="6258975" y="4024499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7EB651-1FD7-4468-B660-5E2B9BAC0BB9}"/>
              </a:ext>
            </a:extLst>
          </p:cNvPr>
          <p:cNvSpPr/>
          <p:nvPr/>
        </p:nvSpPr>
        <p:spPr>
          <a:xfrm>
            <a:off x="198402" y="1783003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5F36D9-BFA6-41F2-8807-BD4BF97033E0}"/>
              </a:ext>
            </a:extLst>
          </p:cNvPr>
          <p:cNvSpPr/>
          <p:nvPr/>
        </p:nvSpPr>
        <p:spPr>
          <a:xfrm>
            <a:off x="187559" y="2324642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B07645-67E5-415F-A7C2-7FFEC5F9E82C}"/>
              </a:ext>
            </a:extLst>
          </p:cNvPr>
          <p:cNvSpPr/>
          <p:nvPr/>
        </p:nvSpPr>
        <p:spPr>
          <a:xfrm>
            <a:off x="183723" y="3144702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4</a:t>
            </a:r>
            <a:endParaRPr lang="en-US" sz="1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20D84F-7C56-4BD6-A0E2-81E9A8BEBF35}"/>
              </a:ext>
            </a:extLst>
          </p:cNvPr>
          <p:cNvSpPr/>
          <p:nvPr/>
        </p:nvSpPr>
        <p:spPr>
          <a:xfrm>
            <a:off x="187559" y="2750116"/>
            <a:ext cx="217613" cy="203178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  <p:pic>
        <p:nvPicPr>
          <p:cNvPr id="29" name="Graphic 28" descr="Circle with left arrow">
            <a:extLst>
              <a:ext uri="{FF2B5EF4-FFF2-40B4-BE49-F238E27FC236}">
                <a16:creationId xmlns:a16="http://schemas.microsoft.com/office/drawing/2014/main" id="{71C66605-F4A5-4C28-9BA8-834E1F143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3417" y="2123948"/>
            <a:ext cx="626168" cy="6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6AD91C-8363-4C0C-9468-F72AC3C7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61" y="3389995"/>
            <a:ext cx="3277104" cy="1319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F284F2-9C50-4F90-93E5-81F46B59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50" y="1516440"/>
            <a:ext cx="6365443" cy="208584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ADCAA-F33B-47E8-B07E-FF91CB48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218" y="4767264"/>
            <a:ext cx="2895600" cy="273844"/>
          </a:xfrm>
        </p:spPr>
        <p:txBody>
          <a:bodyPr/>
          <a:lstStyle/>
          <a:p>
            <a:r>
              <a:rPr lang="en-GB" sz="800" dirty="0">
                <a:solidFill>
                  <a:srgbClr val="000000"/>
                </a:solidFill>
              </a:rPr>
              <a:t>Used by Leadership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3CF9A8-D62B-40DA-9F9D-EE15033A2A9D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Opportunity analyses aid in identifying the markets and segments of key interest based on consumption and competition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6214DB-89F6-4056-8D92-5AE17883E694}"/>
              </a:ext>
            </a:extLst>
          </p:cNvPr>
          <p:cNvSpPr/>
          <p:nvPr/>
        </p:nvSpPr>
        <p:spPr>
          <a:xfrm>
            <a:off x="161435" y="1465871"/>
            <a:ext cx="1676400" cy="2220085"/>
          </a:xfrm>
          <a:prstGeom prst="roundRect">
            <a:avLst>
              <a:gd name="adj" fmla="val 4414"/>
            </a:avLst>
          </a:prstGeom>
          <a:noFill/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Identify key markets to focus on based on consumption and market growth rate?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In that specific market – which segments are the most important?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Which competitor brands are present in that segment and how am I performing with respect to them?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48C721-3A4C-4E12-B072-F182C5FE3FDF}"/>
              </a:ext>
            </a:extLst>
          </p:cNvPr>
          <p:cNvSpPr/>
          <p:nvPr/>
        </p:nvSpPr>
        <p:spPr>
          <a:xfrm>
            <a:off x="313835" y="1359853"/>
            <a:ext cx="1424609" cy="22528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How might we?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832F9A34-462D-41C2-98F1-A6C41F9C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218" y="1359853"/>
            <a:ext cx="225288" cy="225288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A893CCB-DA9B-495D-BCF2-42A5B96BDCFD}"/>
              </a:ext>
            </a:extLst>
          </p:cNvPr>
          <p:cNvSpPr/>
          <p:nvPr/>
        </p:nvSpPr>
        <p:spPr>
          <a:xfrm>
            <a:off x="3470557" y="1079731"/>
            <a:ext cx="1678612" cy="280122"/>
          </a:xfrm>
          <a:prstGeom prst="wedgeRectCallout">
            <a:avLst>
              <a:gd name="adj1" fmla="val 13287"/>
              <a:gd name="adj2" fmla="val 292477"/>
            </a:avLst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UK has a high consumption per person and a healthy growth rate 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BF1DFED8-086B-415F-90BB-7F80D6D749F5}"/>
              </a:ext>
            </a:extLst>
          </p:cNvPr>
          <p:cNvSpPr/>
          <p:nvPr/>
        </p:nvSpPr>
        <p:spPr>
          <a:xfrm>
            <a:off x="6710672" y="837593"/>
            <a:ext cx="1620551" cy="465771"/>
          </a:xfrm>
          <a:prstGeom prst="wedgeRectCallout">
            <a:avLst>
              <a:gd name="adj1" fmla="val 81141"/>
              <a:gd name="adj2" fmla="val 359844"/>
            </a:avLst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In France, “Fruit and Nut” is the fastest growing and doesn’t have a lot of brands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CAF24-ADEB-4ED3-8FEB-1F18BE8AC309}"/>
              </a:ext>
            </a:extLst>
          </p:cNvPr>
          <p:cNvSpPr/>
          <p:nvPr/>
        </p:nvSpPr>
        <p:spPr>
          <a:xfrm>
            <a:off x="3252944" y="914699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79594B-9EB5-4A50-969D-4963D34F6BC6}"/>
              </a:ext>
            </a:extLst>
          </p:cNvPr>
          <p:cNvSpPr/>
          <p:nvPr/>
        </p:nvSpPr>
        <p:spPr>
          <a:xfrm>
            <a:off x="6493059" y="720148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7EB651-1FD7-4468-B660-5E2B9BAC0BB9}"/>
              </a:ext>
            </a:extLst>
          </p:cNvPr>
          <p:cNvSpPr/>
          <p:nvPr/>
        </p:nvSpPr>
        <p:spPr>
          <a:xfrm>
            <a:off x="198402" y="1783003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5F36D9-BFA6-41F2-8807-BD4BF97033E0}"/>
              </a:ext>
            </a:extLst>
          </p:cNvPr>
          <p:cNvSpPr/>
          <p:nvPr/>
        </p:nvSpPr>
        <p:spPr>
          <a:xfrm>
            <a:off x="183723" y="2441941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20D84F-7C56-4BD6-A0E2-81E9A8BEBF35}"/>
              </a:ext>
            </a:extLst>
          </p:cNvPr>
          <p:cNvSpPr/>
          <p:nvPr/>
        </p:nvSpPr>
        <p:spPr>
          <a:xfrm>
            <a:off x="172880" y="3011944"/>
            <a:ext cx="217613" cy="203178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  <p:pic>
        <p:nvPicPr>
          <p:cNvPr id="27" name="Graphic 26" descr="Circle with left arrow">
            <a:extLst>
              <a:ext uri="{FF2B5EF4-FFF2-40B4-BE49-F238E27FC236}">
                <a16:creationId xmlns:a16="http://schemas.microsoft.com/office/drawing/2014/main" id="{B47D76B6-83CC-4FE3-8CC7-A9E2AF5FD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3417" y="2123948"/>
            <a:ext cx="626168" cy="626168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B1C81CE-5E6D-4EC6-934F-2EAF73A32A4A}"/>
              </a:ext>
            </a:extLst>
          </p:cNvPr>
          <p:cNvSpPr/>
          <p:nvPr/>
        </p:nvSpPr>
        <p:spPr>
          <a:xfrm>
            <a:off x="3399850" y="4206595"/>
            <a:ext cx="1620551" cy="503220"/>
          </a:xfrm>
          <a:prstGeom prst="wedgeRectCallout">
            <a:avLst>
              <a:gd name="adj1" fmla="val 132190"/>
              <a:gd name="adj2" fmla="val -124410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IN" sz="800" dirty="0">
                <a:solidFill>
                  <a:schemeClr val="tx1"/>
                </a:solidFill>
              </a:rPr>
              <a:t>“</a:t>
            </a:r>
            <a:r>
              <a:rPr lang="en-US" sz="800" dirty="0">
                <a:solidFill>
                  <a:schemeClr val="tx1"/>
                </a:solidFill>
              </a:rPr>
              <a:t>Fruit and Nut” Segment is dominated by “NAKD Brand” – whereas KIND comes in at 3</a:t>
            </a:r>
            <a:r>
              <a:rPr lang="en-US" sz="800" baseline="30000" dirty="0">
                <a:solidFill>
                  <a:schemeClr val="tx1"/>
                </a:solidFill>
              </a:rPr>
              <a:t>rd</a:t>
            </a:r>
            <a:r>
              <a:rPr lang="en-US" sz="800" dirty="0">
                <a:solidFill>
                  <a:schemeClr val="tx1"/>
                </a:solidFill>
              </a:rPr>
              <a:t> place</a:t>
            </a:r>
          </a:p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E8AAC9-E621-4E84-BD2F-0655F12C9053}"/>
              </a:ext>
            </a:extLst>
          </p:cNvPr>
          <p:cNvSpPr/>
          <p:nvPr/>
        </p:nvSpPr>
        <p:spPr>
          <a:xfrm>
            <a:off x="3182237" y="4151791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380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ADCAA-F33B-47E8-B07E-FF91CB48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218" y="4767264"/>
            <a:ext cx="2895600" cy="273844"/>
          </a:xfrm>
        </p:spPr>
        <p:txBody>
          <a:bodyPr/>
          <a:lstStyle/>
          <a:p>
            <a:r>
              <a:rPr lang="en-GB" sz="800" dirty="0">
                <a:solidFill>
                  <a:srgbClr val="000000"/>
                </a:solidFill>
              </a:rPr>
              <a:t>Used by Market Teams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6214DB-89F6-4056-8D92-5AE17883E694}"/>
              </a:ext>
            </a:extLst>
          </p:cNvPr>
          <p:cNvSpPr/>
          <p:nvPr/>
        </p:nvSpPr>
        <p:spPr>
          <a:xfrm>
            <a:off x="161435" y="1465871"/>
            <a:ext cx="1676400" cy="2112139"/>
          </a:xfrm>
          <a:prstGeom prst="roundRect">
            <a:avLst>
              <a:gd name="adj" fmla="val 4414"/>
            </a:avLst>
          </a:prstGeom>
          <a:noFill/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Identify share of high and low performing SKUs in portfolio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900" dirty="0">
                <a:solidFill>
                  <a:schemeClr val="tx1"/>
                </a:solidFill>
              </a:rPr>
              <a:t>Understand which products need a higher distribution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Decide which SKUs need to have reduced distribution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Identify SKUs whose distribution needs to be maintained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48C721-3A4C-4E12-B072-F182C5FE3FDF}"/>
              </a:ext>
            </a:extLst>
          </p:cNvPr>
          <p:cNvSpPr/>
          <p:nvPr/>
        </p:nvSpPr>
        <p:spPr>
          <a:xfrm>
            <a:off x="313835" y="1359853"/>
            <a:ext cx="1424609" cy="22528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How might we?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832F9A34-462D-41C2-98F1-A6C41F9C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218" y="1359853"/>
            <a:ext cx="225288" cy="22528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827EB651-1FD7-4468-B660-5E2B9BAC0BB9}"/>
              </a:ext>
            </a:extLst>
          </p:cNvPr>
          <p:cNvSpPr/>
          <p:nvPr/>
        </p:nvSpPr>
        <p:spPr>
          <a:xfrm>
            <a:off x="181313" y="1789629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5F36D9-BFA6-41F2-8807-BD4BF97033E0}"/>
              </a:ext>
            </a:extLst>
          </p:cNvPr>
          <p:cNvSpPr/>
          <p:nvPr/>
        </p:nvSpPr>
        <p:spPr>
          <a:xfrm>
            <a:off x="181313" y="2331268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20D84F-7C56-4BD6-A0E2-81E9A8BEBF35}"/>
              </a:ext>
            </a:extLst>
          </p:cNvPr>
          <p:cNvSpPr/>
          <p:nvPr/>
        </p:nvSpPr>
        <p:spPr>
          <a:xfrm>
            <a:off x="181313" y="2761281"/>
            <a:ext cx="217613" cy="203178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  <p:pic>
        <p:nvPicPr>
          <p:cNvPr id="29" name="Graphic 28" descr="Circle with left arrow">
            <a:extLst>
              <a:ext uri="{FF2B5EF4-FFF2-40B4-BE49-F238E27FC236}">
                <a16:creationId xmlns:a16="http://schemas.microsoft.com/office/drawing/2014/main" id="{71C66605-F4A5-4C28-9BA8-834E1F143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4270" y="2148226"/>
            <a:ext cx="626168" cy="6261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A2D80F-302C-4473-9847-4736201B2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893" y="708218"/>
            <a:ext cx="6196313" cy="3301825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A893CCB-DA9B-495D-BCF2-42A5B96BDCFD}"/>
              </a:ext>
            </a:extLst>
          </p:cNvPr>
          <p:cNvSpPr/>
          <p:nvPr/>
        </p:nvSpPr>
        <p:spPr>
          <a:xfrm>
            <a:off x="3972185" y="2431097"/>
            <a:ext cx="1199630" cy="653941"/>
          </a:xfrm>
          <a:prstGeom prst="wedgeRectCallout">
            <a:avLst>
              <a:gd name="adj1" fmla="val -50628"/>
              <a:gd name="adj2" fmla="val 94598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b="1" u="sng" dirty="0">
                <a:solidFill>
                  <a:schemeClr val="tx1"/>
                </a:solidFill>
              </a:rPr>
              <a:t>Sleeping beauties</a:t>
            </a:r>
          </a:p>
          <a:p>
            <a:endParaRPr lang="en-US" sz="800" b="1" u="sng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Increase distribution to drive the highest volume lift</a:t>
            </a:r>
          </a:p>
          <a:p>
            <a:endParaRPr lang="en-US" sz="800" b="1" u="sng" dirty="0">
              <a:solidFill>
                <a:schemeClr val="tx1"/>
              </a:solidFill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BF1DFED8-086B-415F-90BB-7F80D6D749F5}"/>
              </a:ext>
            </a:extLst>
          </p:cNvPr>
          <p:cNvSpPr/>
          <p:nvPr/>
        </p:nvSpPr>
        <p:spPr>
          <a:xfrm>
            <a:off x="5933050" y="2461310"/>
            <a:ext cx="845438" cy="586690"/>
          </a:xfrm>
          <a:prstGeom prst="wedgeRectCallout">
            <a:avLst>
              <a:gd name="adj1" fmla="val -38865"/>
              <a:gd name="adj2" fmla="val 72654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b="1" u="sng" dirty="0">
                <a:solidFill>
                  <a:schemeClr val="tx1"/>
                </a:solidFill>
              </a:rPr>
              <a:t>Blockbusters</a:t>
            </a:r>
            <a:br>
              <a:rPr lang="en-US" sz="800" b="1" u="sng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Maintain current distribution to sustain sales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305D26B-8166-4F04-A48F-8198EE23D2B6}"/>
              </a:ext>
            </a:extLst>
          </p:cNvPr>
          <p:cNvSpPr/>
          <p:nvPr/>
        </p:nvSpPr>
        <p:spPr>
          <a:xfrm>
            <a:off x="3055585" y="4081695"/>
            <a:ext cx="1620551" cy="586690"/>
          </a:xfrm>
          <a:prstGeom prst="wedgeRectCallout">
            <a:avLst>
              <a:gd name="adj1" fmla="val 1973"/>
              <a:gd name="adj2" fmla="val -139348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b="1" u="sng" dirty="0">
                <a:solidFill>
                  <a:schemeClr val="tx1"/>
                </a:solidFill>
              </a:rPr>
              <a:t>Lame Duck SKUs</a:t>
            </a:r>
          </a:p>
          <a:p>
            <a:r>
              <a:rPr lang="en-US" sz="800" dirty="0">
                <a:solidFill>
                  <a:schemeClr val="tx1"/>
                </a:solidFill>
              </a:rPr>
              <a:t>These SKUs have a lot of potential – </a:t>
            </a:r>
            <a:r>
              <a:rPr lang="en-US" sz="800" b="1" dirty="0">
                <a:solidFill>
                  <a:schemeClr val="tx1"/>
                </a:solidFill>
              </a:rPr>
              <a:t>might see</a:t>
            </a:r>
            <a:r>
              <a:rPr lang="en-US" sz="800" dirty="0">
                <a:solidFill>
                  <a:schemeClr val="tx1"/>
                </a:solidFill>
              </a:rPr>
              <a:t> increased sales if distribution is increased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79594B-9EB5-4A50-969D-4963D34F6BC6}"/>
              </a:ext>
            </a:extLst>
          </p:cNvPr>
          <p:cNvSpPr/>
          <p:nvPr/>
        </p:nvSpPr>
        <p:spPr>
          <a:xfrm>
            <a:off x="2909551" y="3946048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3F5C48-736B-4EDC-823E-DDA91C922AA3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Product Quadrant Analysis helps in gauging portfolio performance and aids in portfolio management </a:t>
            </a:r>
            <a:r>
              <a:rPr lang="en-US" sz="1600"/>
              <a:t>by identifying </a:t>
            </a:r>
            <a:r>
              <a:rPr lang="en-US" sz="1600" dirty="0"/>
              <a:t>the right set of products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54A6E14E-031A-46C2-93FA-D829E7557F7E}"/>
              </a:ext>
            </a:extLst>
          </p:cNvPr>
          <p:cNvSpPr/>
          <p:nvPr/>
        </p:nvSpPr>
        <p:spPr>
          <a:xfrm>
            <a:off x="5805004" y="4010043"/>
            <a:ext cx="1287059" cy="586690"/>
          </a:xfrm>
          <a:prstGeom prst="wedgeRectCallout">
            <a:avLst>
              <a:gd name="adj1" fmla="val -72097"/>
              <a:gd name="adj2" fmla="val -122281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b="1" u="sng" dirty="0">
                <a:solidFill>
                  <a:schemeClr val="tx1"/>
                </a:solidFill>
              </a:rPr>
              <a:t>Weakening Core SKUs </a:t>
            </a:r>
          </a:p>
          <a:p>
            <a:r>
              <a:rPr lang="en-US" sz="800" dirty="0">
                <a:solidFill>
                  <a:schemeClr val="tx1"/>
                </a:solidFill>
              </a:rPr>
              <a:t>Aim to reduce distribution since they don’t sell well even with high distribution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9E6C873-A858-4E95-B12E-A2450FCD9D18}"/>
              </a:ext>
            </a:extLst>
          </p:cNvPr>
          <p:cNvSpPr/>
          <p:nvPr/>
        </p:nvSpPr>
        <p:spPr>
          <a:xfrm>
            <a:off x="5658970" y="3906013"/>
            <a:ext cx="217613" cy="203178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4915D28-A9EA-4F8D-A9E9-3DC2FD482673}"/>
              </a:ext>
            </a:extLst>
          </p:cNvPr>
          <p:cNvSpPr/>
          <p:nvPr/>
        </p:nvSpPr>
        <p:spPr>
          <a:xfrm>
            <a:off x="4207565" y="680722"/>
            <a:ext cx="775252" cy="452735"/>
          </a:xfrm>
          <a:prstGeom prst="wedgeRectCallout">
            <a:avLst>
              <a:gd name="adj1" fmla="val 74625"/>
              <a:gd name="adj2" fmla="val 120625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IN" sz="800" dirty="0">
                <a:solidFill>
                  <a:schemeClr val="tx1"/>
                </a:solidFill>
              </a:rPr>
              <a:t>72% of portfolio are block busters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CAF24-ADEB-4ED3-8FEB-1F18BE8AC309}"/>
              </a:ext>
            </a:extLst>
          </p:cNvPr>
          <p:cNvSpPr/>
          <p:nvPr/>
        </p:nvSpPr>
        <p:spPr>
          <a:xfrm>
            <a:off x="4041653" y="554721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6A8BC7-1402-4C4E-B4B7-6353EE5F2E07}"/>
              </a:ext>
            </a:extLst>
          </p:cNvPr>
          <p:cNvSpPr/>
          <p:nvPr/>
        </p:nvSpPr>
        <p:spPr>
          <a:xfrm>
            <a:off x="3807320" y="2283018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790C808-FB4E-4012-A4C9-EF8BD5920DAA}"/>
              </a:ext>
            </a:extLst>
          </p:cNvPr>
          <p:cNvSpPr/>
          <p:nvPr/>
        </p:nvSpPr>
        <p:spPr>
          <a:xfrm>
            <a:off x="181313" y="3144703"/>
            <a:ext cx="217613" cy="203178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4</a:t>
            </a:r>
            <a:endParaRPr lang="en-US" sz="12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FDA269A-D7BE-428D-9B4C-0402C89F7E1D}"/>
              </a:ext>
            </a:extLst>
          </p:cNvPr>
          <p:cNvSpPr/>
          <p:nvPr/>
        </p:nvSpPr>
        <p:spPr>
          <a:xfrm>
            <a:off x="5787016" y="2341932"/>
            <a:ext cx="217613" cy="203178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963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ADCAA-F33B-47E8-B07E-FF91CB48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218" y="4767264"/>
            <a:ext cx="2895600" cy="273844"/>
          </a:xfrm>
        </p:spPr>
        <p:txBody>
          <a:bodyPr/>
          <a:lstStyle/>
          <a:p>
            <a:r>
              <a:rPr lang="en-GB" sz="800" dirty="0">
                <a:solidFill>
                  <a:srgbClr val="000000"/>
                </a:solidFill>
              </a:rPr>
              <a:t>Used by Market Teams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3CF9A8-D62B-40DA-9F9D-EE15033A2A9D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Pricing analyses help in understanding the pricing landscape of a market and identifying hit price points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6214DB-89F6-4056-8D92-5AE17883E694}"/>
              </a:ext>
            </a:extLst>
          </p:cNvPr>
          <p:cNvSpPr/>
          <p:nvPr/>
        </p:nvSpPr>
        <p:spPr>
          <a:xfrm>
            <a:off x="161435" y="1143186"/>
            <a:ext cx="1676400" cy="2335510"/>
          </a:xfrm>
          <a:prstGeom prst="roundRect">
            <a:avLst>
              <a:gd name="adj" fmla="val 4414"/>
            </a:avLst>
          </a:prstGeom>
          <a:noFill/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Which is the biggest price segment within a country?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To identify the key competitor brands present within the price segment and their share?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To identify hit price points within each price segment and to decide if KIND needs to be closer to that price range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48C721-3A4C-4E12-B072-F182C5FE3FDF}"/>
              </a:ext>
            </a:extLst>
          </p:cNvPr>
          <p:cNvSpPr/>
          <p:nvPr/>
        </p:nvSpPr>
        <p:spPr>
          <a:xfrm>
            <a:off x="313835" y="1037168"/>
            <a:ext cx="1424609" cy="22528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How might we?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832F9A34-462D-41C2-98F1-A6C41F9C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218" y="1037168"/>
            <a:ext cx="225288" cy="22528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827EB651-1FD7-4468-B660-5E2B9BAC0BB9}"/>
              </a:ext>
            </a:extLst>
          </p:cNvPr>
          <p:cNvSpPr/>
          <p:nvPr/>
        </p:nvSpPr>
        <p:spPr>
          <a:xfrm>
            <a:off x="188541" y="1460318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5F36D9-BFA6-41F2-8807-BD4BF97033E0}"/>
              </a:ext>
            </a:extLst>
          </p:cNvPr>
          <p:cNvSpPr/>
          <p:nvPr/>
        </p:nvSpPr>
        <p:spPr>
          <a:xfrm>
            <a:off x="177096" y="1980262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20D84F-7C56-4BD6-A0E2-81E9A8BEBF35}"/>
              </a:ext>
            </a:extLst>
          </p:cNvPr>
          <p:cNvSpPr/>
          <p:nvPr/>
        </p:nvSpPr>
        <p:spPr>
          <a:xfrm>
            <a:off x="177096" y="2683269"/>
            <a:ext cx="217613" cy="203178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  <p:pic>
        <p:nvPicPr>
          <p:cNvPr id="29" name="Graphic 28" descr="Circle with left arrow">
            <a:extLst>
              <a:ext uri="{FF2B5EF4-FFF2-40B4-BE49-F238E27FC236}">
                <a16:creationId xmlns:a16="http://schemas.microsoft.com/office/drawing/2014/main" id="{71C66605-F4A5-4C28-9BA8-834E1F143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4270" y="2148226"/>
            <a:ext cx="626168" cy="6261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B8D831-7F41-494E-9A22-065FE96105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03" t="14158" r="14927" b="3252"/>
          <a:stretch/>
        </p:blipFill>
        <p:spPr>
          <a:xfrm>
            <a:off x="3485321" y="1262455"/>
            <a:ext cx="4406348" cy="2888503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A893CCB-DA9B-495D-BCF2-42A5B96BDCFD}"/>
              </a:ext>
            </a:extLst>
          </p:cNvPr>
          <p:cNvSpPr/>
          <p:nvPr/>
        </p:nvSpPr>
        <p:spPr>
          <a:xfrm>
            <a:off x="4047642" y="645291"/>
            <a:ext cx="1511335" cy="535785"/>
          </a:xfrm>
          <a:prstGeom prst="wedgeRectCallout">
            <a:avLst>
              <a:gd name="adj1" fmla="val 53652"/>
              <a:gd name="adj2" fmla="val 159695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In Switzerland, “Medium” segment is biggest – with KIND being present majorly in that segment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B1C81CE-5E6D-4EC6-934F-2EAF73A32A4A}"/>
              </a:ext>
            </a:extLst>
          </p:cNvPr>
          <p:cNvSpPr/>
          <p:nvPr/>
        </p:nvSpPr>
        <p:spPr>
          <a:xfrm>
            <a:off x="6804726" y="4246184"/>
            <a:ext cx="1620551" cy="322685"/>
          </a:xfrm>
          <a:prstGeom prst="wedgeRectCallout">
            <a:avLst>
              <a:gd name="adj1" fmla="val -106212"/>
              <a:gd name="adj2" fmla="val -189979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KIND is performing well compared to most brands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305D26B-8166-4F04-A48F-8198EE23D2B6}"/>
              </a:ext>
            </a:extLst>
          </p:cNvPr>
          <p:cNvSpPr/>
          <p:nvPr/>
        </p:nvSpPr>
        <p:spPr>
          <a:xfrm>
            <a:off x="3996996" y="4246185"/>
            <a:ext cx="1620551" cy="322685"/>
          </a:xfrm>
          <a:prstGeom prst="wedgeRectCallout">
            <a:avLst>
              <a:gd name="adj1" fmla="val 26097"/>
              <a:gd name="adj2" fmla="val -116193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CHF1.89 and CHF 1.99 are the hit price points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CAF24-ADEB-4ED3-8FEB-1F18BE8AC309}"/>
              </a:ext>
            </a:extLst>
          </p:cNvPr>
          <p:cNvSpPr/>
          <p:nvPr/>
        </p:nvSpPr>
        <p:spPr>
          <a:xfrm>
            <a:off x="3888189" y="533037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B46046-0663-4AC2-AE5C-8F4295346E1E}"/>
              </a:ext>
            </a:extLst>
          </p:cNvPr>
          <p:cNvSpPr/>
          <p:nvPr/>
        </p:nvSpPr>
        <p:spPr>
          <a:xfrm>
            <a:off x="3861835" y="4137529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4</a:t>
            </a:r>
            <a:endParaRPr lang="en-US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E8AAC9-E621-4E84-BD2F-0655F12C9053}"/>
              </a:ext>
            </a:extLst>
          </p:cNvPr>
          <p:cNvSpPr/>
          <p:nvPr/>
        </p:nvSpPr>
        <p:spPr>
          <a:xfrm>
            <a:off x="6454528" y="4249783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149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01270-B360-4A81-83CC-8AF85FD0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28" y="1369950"/>
            <a:ext cx="5960111" cy="24500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ADCAA-F33B-47E8-B07E-FF91CB48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218" y="4767264"/>
            <a:ext cx="2895600" cy="273844"/>
          </a:xfrm>
        </p:spPr>
        <p:txBody>
          <a:bodyPr/>
          <a:lstStyle/>
          <a:p>
            <a:r>
              <a:rPr lang="en-GB" sz="800" dirty="0">
                <a:solidFill>
                  <a:srgbClr val="000000"/>
                </a:solidFill>
              </a:rPr>
              <a:t>Used by Market Teams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3CF9A8-D62B-40DA-9F9D-EE15033A2A9D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Channel analysis helps to understand total category and brand sales distribution by channel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6214DB-89F6-4056-8D92-5AE17883E694}"/>
              </a:ext>
            </a:extLst>
          </p:cNvPr>
          <p:cNvSpPr/>
          <p:nvPr/>
        </p:nvSpPr>
        <p:spPr>
          <a:xfrm>
            <a:off x="210565" y="1123166"/>
            <a:ext cx="1676400" cy="2335510"/>
          </a:xfrm>
          <a:prstGeom prst="roundRect">
            <a:avLst>
              <a:gd name="adj" fmla="val 4414"/>
            </a:avLst>
          </a:prstGeom>
          <a:noFill/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Which is channel contributes most to the total category sales?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To identify which are the key channel driving the sales of the brand?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solidFill>
                  <a:schemeClr val="tx1"/>
                </a:solidFill>
              </a:rPr>
              <a:t>To gauge the rate of sale and cumulative distribution across channel?</a:t>
            </a:r>
            <a:br>
              <a:rPr lang="en-US" sz="900" dirty="0">
                <a:solidFill>
                  <a:schemeClr val="tx1"/>
                </a:solidFill>
              </a:rPr>
            </a:b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48C721-3A4C-4E12-B072-F182C5FE3FDF}"/>
              </a:ext>
            </a:extLst>
          </p:cNvPr>
          <p:cNvSpPr/>
          <p:nvPr/>
        </p:nvSpPr>
        <p:spPr>
          <a:xfrm>
            <a:off x="313835" y="1037168"/>
            <a:ext cx="1424609" cy="225287"/>
          </a:xfrm>
          <a:prstGeom prst="round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How might we?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832F9A34-462D-41C2-98F1-A6C41F9C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218" y="1037168"/>
            <a:ext cx="225288" cy="22528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827EB651-1FD7-4468-B660-5E2B9BAC0BB9}"/>
              </a:ext>
            </a:extLst>
          </p:cNvPr>
          <p:cNvSpPr/>
          <p:nvPr/>
        </p:nvSpPr>
        <p:spPr>
          <a:xfrm>
            <a:off x="188541" y="1460318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  <a:endParaRPr lang="en-US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5F36D9-BFA6-41F2-8807-BD4BF97033E0}"/>
              </a:ext>
            </a:extLst>
          </p:cNvPr>
          <p:cNvSpPr/>
          <p:nvPr/>
        </p:nvSpPr>
        <p:spPr>
          <a:xfrm>
            <a:off x="169001" y="2114611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20D84F-7C56-4BD6-A0E2-81E9A8BEBF35}"/>
              </a:ext>
            </a:extLst>
          </p:cNvPr>
          <p:cNvSpPr/>
          <p:nvPr/>
        </p:nvSpPr>
        <p:spPr>
          <a:xfrm>
            <a:off x="177096" y="2683269"/>
            <a:ext cx="217613" cy="203178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  <p:pic>
        <p:nvPicPr>
          <p:cNvPr id="29" name="Graphic 28" descr="Circle with left arrow">
            <a:extLst>
              <a:ext uri="{FF2B5EF4-FFF2-40B4-BE49-F238E27FC236}">
                <a16:creationId xmlns:a16="http://schemas.microsoft.com/office/drawing/2014/main" id="{71C66605-F4A5-4C28-9BA8-834E1F143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4270" y="2148226"/>
            <a:ext cx="626168" cy="626168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A893CCB-DA9B-495D-BCF2-42A5B96BDCFD}"/>
              </a:ext>
            </a:extLst>
          </p:cNvPr>
          <p:cNvSpPr/>
          <p:nvPr/>
        </p:nvSpPr>
        <p:spPr>
          <a:xfrm>
            <a:off x="7004751" y="647061"/>
            <a:ext cx="1511335" cy="405333"/>
          </a:xfrm>
          <a:prstGeom prst="wedgeRectCallout">
            <a:avLst>
              <a:gd name="adj1" fmla="val -31431"/>
              <a:gd name="adj2" fmla="val 305820"/>
            </a:avLst>
          </a:prstGeom>
          <a:solidFill>
            <a:schemeClr val="bg2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The rate of sale for KIND is maximum in hypermarkets 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B1C81CE-5E6D-4EC6-934F-2EAF73A32A4A}"/>
              </a:ext>
            </a:extLst>
          </p:cNvPr>
          <p:cNvSpPr/>
          <p:nvPr/>
        </p:nvSpPr>
        <p:spPr>
          <a:xfrm>
            <a:off x="6804726" y="4246184"/>
            <a:ext cx="1620551" cy="440116"/>
          </a:xfrm>
          <a:prstGeom prst="wedgeRectCallout">
            <a:avLst>
              <a:gd name="adj1" fmla="val -109739"/>
              <a:gd name="adj2" fmla="val -180839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 KIND share of sales is almost equally distributed between hypermarkets and supermarkets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305D26B-8166-4F04-A48F-8198EE23D2B6}"/>
              </a:ext>
            </a:extLst>
          </p:cNvPr>
          <p:cNvSpPr/>
          <p:nvPr/>
        </p:nvSpPr>
        <p:spPr>
          <a:xfrm>
            <a:off x="1950162" y="3951628"/>
            <a:ext cx="1620551" cy="322685"/>
          </a:xfrm>
          <a:prstGeom prst="wedgeRectCallout">
            <a:avLst>
              <a:gd name="adj1" fmla="val 63714"/>
              <a:gd name="adj2" fmla="val -178181"/>
            </a:avLst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In Italy the supermarkets has the largest sales contribution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BCAF24-ADEB-4ED3-8FEB-1F18BE8AC309}"/>
              </a:ext>
            </a:extLst>
          </p:cNvPr>
          <p:cNvSpPr/>
          <p:nvPr/>
        </p:nvSpPr>
        <p:spPr>
          <a:xfrm>
            <a:off x="6787138" y="641610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  <a:endParaRPr lang="en-US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B46046-0663-4AC2-AE5C-8F4295346E1E}"/>
              </a:ext>
            </a:extLst>
          </p:cNvPr>
          <p:cNvSpPr/>
          <p:nvPr/>
        </p:nvSpPr>
        <p:spPr>
          <a:xfrm>
            <a:off x="1732549" y="3888463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E8AAC9-E621-4E84-BD2F-0655F12C9053}"/>
              </a:ext>
            </a:extLst>
          </p:cNvPr>
          <p:cNvSpPr/>
          <p:nvPr/>
        </p:nvSpPr>
        <p:spPr>
          <a:xfrm>
            <a:off x="6569525" y="4249782"/>
            <a:ext cx="217613" cy="224507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0755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7_Mars_Template_WaterMark_Internal 2012-080712-CCv2">
  <a:themeElements>
    <a:clrScheme name="Custom 26">
      <a:dk1>
        <a:srgbClr val="000000"/>
      </a:dk1>
      <a:lt1>
        <a:srgbClr val="FFFFFF"/>
      </a:lt1>
      <a:dk2>
        <a:srgbClr val="BED700"/>
      </a:dk2>
      <a:lt2>
        <a:srgbClr val="C81E2D"/>
      </a:lt2>
      <a:accent1>
        <a:srgbClr val="002C5C"/>
      </a:accent1>
      <a:accent2>
        <a:srgbClr val="00AAE6"/>
      </a:accent2>
      <a:accent3>
        <a:srgbClr val="5A1E64"/>
      </a:accent3>
      <a:accent4>
        <a:srgbClr val="C80082"/>
      </a:accent4>
      <a:accent5>
        <a:srgbClr val="69AF28"/>
      </a:accent5>
      <a:accent6>
        <a:srgbClr val="FF6E00"/>
      </a:accent6>
      <a:hlink>
        <a:srgbClr val="000000"/>
      </a:hlink>
      <a:folHlink>
        <a:srgbClr val="249CCC"/>
      </a:folHlink>
    </a:clrScheme>
    <a:fontScheme name="Mars Inc.">
      <a:majorFont>
        <a:latin typeface="Marsfont"/>
        <a:ea typeface=""/>
        <a:cs typeface=""/>
      </a:majorFont>
      <a:minorFont>
        <a:latin typeface="Marsfont"/>
        <a:ea typeface="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80000"/>
          </a:lnSpc>
          <a:defRPr dirty="0">
            <a:latin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NEW MINC 16x9 template_final.pptx" id="{2BAF0608-E3E6-42FB-A8A4-8DB3AD7B7C3C}" vid="{96392448-FAD1-4ADA-ACB5-90C65B44910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2_Mars_Template_WaterMark_Internal 2012-080712-CCv2">
  <a:themeElements>
    <a:clrScheme name="Custom 26">
      <a:dk1>
        <a:srgbClr val="000000"/>
      </a:dk1>
      <a:lt1>
        <a:srgbClr val="FFFFFF"/>
      </a:lt1>
      <a:dk2>
        <a:srgbClr val="BED700"/>
      </a:dk2>
      <a:lt2>
        <a:srgbClr val="C81E2D"/>
      </a:lt2>
      <a:accent1>
        <a:srgbClr val="002C5C"/>
      </a:accent1>
      <a:accent2>
        <a:srgbClr val="00AAE6"/>
      </a:accent2>
      <a:accent3>
        <a:srgbClr val="5A1E64"/>
      </a:accent3>
      <a:accent4>
        <a:srgbClr val="C80082"/>
      </a:accent4>
      <a:accent5>
        <a:srgbClr val="69AF28"/>
      </a:accent5>
      <a:accent6>
        <a:srgbClr val="FF6E00"/>
      </a:accent6>
      <a:hlink>
        <a:srgbClr val="000000"/>
      </a:hlink>
      <a:folHlink>
        <a:srgbClr val="249CCC"/>
      </a:folHlink>
    </a:clrScheme>
    <a:fontScheme name="Mars Inc.">
      <a:majorFont>
        <a:latin typeface="Marsfont"/>
        <a:ea typeface=""/>
        <a:cs typeface=""/>
      </a:majorFont>
      <a:minorFont>
        <a:latin typeface="Marsfont"/>
        <a:ea typeface="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80000"/>
          </a:lnSpc>
          <a:defRPr dirty="0">
            <a:latin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NEW MINC 16x9 template_final.pptx" id="{2BAF0608-E3E6-42FB-A8A4-8DB3AD7B7C3C}" vid="{641902DF-5612-4B78-8320-12612C75F0AF}"/>
    </a:ext>
  </a:extLst>
</a:theme>
</file>

<file path=ppt/theme/theme3.xml><?xml version="1.0" encoding="utf-8"?>
<a:theme xmlns:a="http://schemas.openxmlformats.org/drawingml/2006/main" name="10_Mars_Template_WaterMark_Internal 2012-080712-CCv2">
  <a:themeElements>
    <a:clrScheme name="Custom 26">
      <a:dk1>
        <a:srgbClr val="000000"/>
      </a:dk1>
      <a:lt1>
        <a:srgbClr val="FFFFFF"/>
      </a:lt1>
      <a:dk2>
        <a:srgbClr val="BED700"/>
      </a:dk2>
      <a:lt2>
        <a:srgbClr val="C81E2D"/>
      </a:lt2>
      <a:accent1>
        <a:srgbClr val="002C5C"/>
      </a:accent1>
      <a:accent2>
        <a:srgbClr val="00AAE6"/>
      </a:accent2>
      <a:accent3>
        <a:srgbClr val="5A1E64"/>
      </a:accent3>
      <a:accent4>
        <a:srgbClr val="C80082"/>
      </a:accent4>
      <a:accent5>
        <a:srgbClr val="69AF28"/>
      </a:accent5>
      <a:accent6>
        <a:srgbClr val="FF6E00"/>
      </a:accent6>
      <a:hlink>
        <a:srgbClr val="000000"/>
      </a:hlink>
      <a:folHlink>
        <a:srgbClr val="249CCC"/>
      </a:folHlink>
    </a:clrScheme>
    <a:fontScheme name="Mars Inc.">
      <a:majorFont>
        <a:latin typeface="Marsfont"/>
        <a:ea typeface=""/>
        <a:cs typeface=""/>
      </a:majorFont>
      <a:minorFont>
        <a:latin typeface="Marsfont"/>
        <a:ea typeface="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80000"/>
          </a:lnSpc>
          <a:defRPr dirty="0">
            <a:latin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NEW MINC 16x9 template_final.pptx" id="{2BAF0608-E3E6-42FB-A8A4-8DB3AD7B7C3C}" vid="{8B6F6C99-60BF-4E1B-94C8-9C6F34C6EEB6}"/>
    </a:ext>
  </a:extLst>
</a:theme>
</file>

<file path=ppt/theme/theme4.xml><?xml version="1.0" encoding="utf-8"?>
<a:theme xmlns:a="http://schemas.openxmlformats.org/drawingml/2006/main" name="9_Mars_Template_WaterMark_Internal 2012-080712-CCv2">
  <a:themeElements>
    <a:clrScheme name="Custom 26">
      <a:dk1>
        <a:srgbClr val="000000"/>
      </a:dk1>
      <a:lt1>
        <a:srgbClr val="FFFFFF"/>
      </a:lt1>
      <a:dk2>
        <a:srgbClr val="BED700"/>
      </a:dk2>
      <a:lt2>
        <a:srgbClr val="C81E2D"/>
      </a:lt2>
      <a:accent1>
        <a:srgbClr val="002C5C"/>
      </a:accent1>
      <a:accent2>
        <a:srgbClr val="00AAE6"/>
      </a:accent2>
      <a:accent3>
        <a:srgbClr val="5A1E64"/>
      </a:accent3>
      <a:accent4>
        <a:srgbClr val="C80082"/>
      </a:accent4>
      <a:accent5>
        <a:srgbClr val="69AF28"/>
      </a:accent5>
      <a:accent6>
        <a:srgbClr val="FF6E00"/>
      </a:accent6>
      <a:hlink>
        <a:srgbClr val="000000"/>
      </a:hlink>
      <a:folHlink>
        <a:srgbClr val="249CCC"/>
      </a:folHlink>
    </a:clrScheme>
    <a:fontScheme name="Mars Inc.">
      <a:majorFont>
        <a:latin typeface="Marsfont"/>
        <a:ea typeface=""/>
        <a:cs typeface=""/>
      </a:majorFont>
      <a:minorFont>
        <a:latin typeface="Marsfont"/>
        <a:ea typeface="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80000"/>
          </a:lnSpc>
          <a:defRPr dirty="0">
            <a:latin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NEW MINC 16x9 template_final.pptx" id="{2BAF0608-E3E6-42FB-A8A4-8DB3AD7B7C3C}" vid="{4208FA56-C162-4ED7-806D-C7757882F844}"/>
    </a:ext>
  </a:extLst>
</a:theme>
</file>

<file path=ppt/theme/theme5.xml><?xml version="1.0" encoding="utf-8"?>
<a:theme xmlns:a="http://schemas.openxmlformats.org/drawingml/2006/main" name="8_Mars_Template_WaterMark_Internal 2012-080712-CCv2">
  <a:themeElements>
    <a:clrScheme name="Custom 26">
      <a:dk1>
        <a:srgbClr val="000000"/>
      </a:dk1>
      <a:lt1>
        <a:srgbClr val="FFFFFF"/>
      </a:lt1>
      <a:dk2>
        <a:srgbClr val="BED700"/>
      </a:dk2>
      <a:lt2>
        <a:srgbClr val="C81E2D"/>
      </a:lt2>
      <a:accent1>
        <a:srgbClr val="002C5C"/>
      </a:accent1>
      <a:accent2>
        <a:srgbClr val="00AAE6"/>
      </a:accent2>
      <a:accent3>
        <a:srgbClr val="5A1E64"/>
      </a:accent3>
      <a:accent4>
        <a:srgbClr val="C80082"/>
      </a:accent4>
      <a:accent5>
        <a:srgbClr val="69AF28"/>
      </a:accent5>
      <a:accent6>
        <a:srgbClr val="FF6E00"/>
      </a:accent6>
      <a:hlink>
        <a:srgbClr val="000000"/>
      </a:hlink>
      <a:folHlink>
        <a:srgbClr val="249CCC"/>
      </a:folHlink>
    </a:clrScheme>
    <a:fontScheme name="Mars Inc.">
      <a:majorFont>
        <a:latin typeface="Marsfont"/>
        <a:ea typeface=""/>
        <a:cs typeface=""/>
      </a:majorFont>
      <a:minorFont>
        <a:latin typeface="Marsfont"/>
        <a:ea typeface="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80000"/>
          </a:lnSpc>
          <a:defRPr dirty="0">
            <a:latin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NEW MINC 16x9 template_final.pptx" id="{2BAF0608-E3E6-42FB-A8A4-8DB3AD7B7C3C}" vid="{6C0F2F8B-B8AA-42F0-9A6F-C4C2503186F4}"/>
    </a:ext>
  </a:extLst>
</a:theme>
</file>

<file path=ppt/theme/theme6.xml><?xml version="1.0" encoding="utf-8"?>
<a:theme xmlns:a="http://schemas.openxmlformats.org/drawingml/2006/main" name="11_Mars_Template_WaterMark_Internal 2012-080712-CCv2">
  <a:themeElements>
    <a:clrScheme name="Custom 26">
      <a:dk1>
        <a:srgbClr val="000000"/>
      </a:dk1>
      <a:lt1>
        <a:srgbClr val="FFFFFF"/>
      </a:lt1>
      <a:dk2>
        <a:srgbClr val="BED700"/>
      </a:dk2>
      <a:lt2>
        <a:srgbClr val="C81E2D"/>
      </a:lt2>
      <a:accent1>
        <a:srgbClr val="002C5C"/>
      </a:accent1>
      <a:accent2>
        <a:srgbClr val="00AAE6"/>
      </a:accent2>
      <a:accent3>
        <a:srgbClr val="5A1E64"/>
      </a:accent3>
      <a:accent4>
        <a:srgbClr val="C80082"/>
      </a:accent4>
      <a:accent5>
        <a:srgbClr val="69AF28"/>
      </a:accent5>
      <a:accent6>
        <a:srgbClr val="FF6E00"/>
      </a:accent6>
      <a:hlink>
        <a:srgbClr val="000000"/>
      </a:hlink>
      <a:folHlink>
        <a:srgbClr val="249CCC"/>
      </a:folHlink>
    </a:clrScheme>
    <a:fontScheme name="Mars Inc.">
      <a:majorFont>
        <a:latin typeface="Marsfont"/>
        <a:ea typeface=""/>
        <a:cs typeface=""/>
      </a:majorFont>
      <a:minorFont>
        <a:latin typeface="Marsfont"/>
        <a:ea typeface="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80000"/>
          </a:lnSpc>
          <a:defRPr dirty="0">
            <a:latin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NEW MINC 16x9 template_final.pptx" id="{2BAF0608-E3E6-42FB-A8A4-8DB3AD7B7C3C}" vid="{D7396624-89F4-48B0-9FAE-0D75D426C200}"/>
    </a:ext>
  </a:extLst>
</a:theme>
</file>

<file path=ppt/theme/theme7.xml><?xml version="1.0" encoding="utf-8"?>
<a:theme xmlns:a="http://schemas.openxmlformats.org/drawingml/2006/main" name="1_Custom Design">
  <a:themeElements>
    <a:clrScheme name="0_New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8.xml><?xml version="1.0" encoding="utf-8"?>
<a:theme xmlns:a="http://schemas.openxmlformats.org/drawingml/2006/main" name="6_KIND theme">
  <a:themeElements>
    <a:clrScheme name="KIN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AAB00"/>
      </a:accent1>
      <a:accent2>
        <a:srgbClr val="EE351A"/>
      </a:accent2>
      <a:accent3>
        <a:srgbClr val="A8B400"/>
      </a:accent3>
      <a:accent4>
        <a:srgbClr val="5EB6E4"/>
      </a:accent4>
      <a:accent5>
        <a:srgbClr val="EAAB00"/>
      </a:accent5>
      <a:accent6>
        <a:srgbClr val="EE351A"/>
      </a:accent6>
      <a:hlink>
        <a:srgbClr val="EAAB00"/>
      </a:hlink>
      <a:folHlink>
        <a:srgbClr val="EAAB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IND theme" id="{BC949082-C1FF-4937-932F-FA011B7E89FD}" vid="{10DEA8C4-3DAA-4ACC-82DC-91A0ABC33A12}"/>
    </a:ext>
  </a:extLst>
</a:theme>
</file>

<file path=ppt/theme/theme9.xml><?xml version="1.0" encoding="utf-8"?>
<a:theme xmlns:a="http://schemas.openxmlformats.org/drawingml/2006/main" name="13_Mars_Template_WaterMark_Internal 2012-080712-CCv2">
  <a:themeElements>
    <a:clrScheme name="Custom 26">
      <a:dk1>
        <a:srgbClr val="000000"/>
      </a:dk1>
      <a:lt1>
        <a:srgbClr val="FFFFFF"/>
      </a:lt1>
      <a:dk2>
        <a:srgbClr val="BED700"/>
      </a:dk2>
      <a:lt2>
        <a:srgbClr val="C81E2D"/>
      </a:lt2>
      <a:accent1>
        <a:srgbClr val="002C5C"/>
      </a:accent1>
      <a:accent2>
        <a:srgbClr val="00AAE6"/>
      </a:accent2>
      <a:accent3>
        <a:srgbClr val="5A1E64"/>
      </a:accent3>
      <a:accent4>
        <a:srgbClr val="C80082"/>
      </a:accent4>
      <a:accent5>
        <a:srgbClr val="69AF28"/>
      </a:accent5>
      <a:accent6>
        <a:srgbClr val="FF6E00"/>
      </a:accent6>
      <a:hlink>
        <a:srgbClr val="000000"/>
      </a:hlink>
      <a:folHlink>
        <a:srgbClr val="249CCC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80000"/>
          </a:lnSpc>
          <a:defRPr dirty="0">
            <a:latin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Presentation1" id="{E8F6D4A8-F474-428C-8287-3FB773BAED4A}" vid="{4313D244-B52C-4610-A331-237824760BBB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3867935-9751-4FAE-83B0-6FDE43DA7E82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238261E73C88439BB98AF91E7C8BB9" ma:contentTypeVersion="12" ma:contentTypeDescription="Create a new document." ma:contentTypeScope="" ma:versionID="ce24275585ad6faa1994631f599f0ad0">
  <xsd:schema xmlns:xsd="http://www.w3.org/2001/XMLSchema" xmlns:xs="http://www.w3.org/2001/XMLSchema" xmlns:p="http://schemas.microsoft.com/office/2006/metadata/properties" xmlns:ns2="df96cac6-5edc-4d96-a14f-21dec8cebb64" xmlns:ns3="e6f9aa0a-a4db-4c69-b1fa-f7c559ce6762" targetNamespace="http://schemas.microsoft.com/office/2006/metadata/properties" ma:root="true" ma:fieldsID="e48c4e51891a7ad7a9848e84a11e2199" ns2:_="" ns3:_="">
    <xsd:import namespace="df96cac6-5edc-4d96-a14f-21dec8cebb64"/>
    <xsd:import namespace="e6f9aa0a-a4db-4c69-b1fa-f7c559ce67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6cac6-5edc-4d96-a14f-21dec8cebb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9aa0a-a4db-4c69-b1fa-f7c559ce676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1AC2E2-AAD4-489A-9D23-79A61BED455C}"/>
</file>

<file path=customXml/itemProps2.xml><?xml version="1.0" encoding="utf-8"?>
<ds:datastoreItem xmlns:ds="http://schemas.openxmlformats.org/officeDocument/2006/customXml" ds:itemID="{A511CDA2-C26B-4F1E-A80B-1B70D8FFA69B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e6f9aa0a-a4db-4c69-b1fa-f7c559ce6762"/>
    <ds:schemaRef ds:uri="http://purl.org/dc/terms/"/>
    <ds:schemaRef ds:uri="http://schemas.microsoft.com/office/infopath/2007/PartnerControls"/>
    <ds:schemaRef ds:uri="df96cac6-5edc-4d96-a14f-21dec8cebb64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4F9874-03EE-4CFA-8F36-20C13BEFED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Mars Inc Global 16x9</Template>
  <TotalTime>5611</TotalTime>
  <Words>1102</Words>
  <Application>Microsoft Office PowerPoint</Application>
  <PresentationFormat>On-screen Show (16:9)</PresentationFormat>
  <Paragraphs>252</Paragraphs>
  <Slides>22</Slides>
  <Notes>6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3" baseType="lpstr">
      <vt:lpstr>Arial</vt:lpstr>
      <vt:lpstr>Calibri</vt:lpstr>
      <vt:lpstr>Century Gothic</vt:lpstr>
      <vt:lpstr>FontAwesome</vt:lpstr>
      <vt:lpstr>Georgia</vt:lpstr>
      <vt:lpstr>Helvetica</vt:lpstr>
      <vt:lpstr>Marsfont</vt:lpstr>
      <vt:lpstr>Roboto Condensed</vt:lpstr>
      <vt:lpstr>Roboto Medium</vt:lpstr>
      <vt:lpstr>Verdana</vt:lpstr>
      <vt:lpstr>Wingdings</vt:lpstr>
      <vt:lpstr>7_Mars_Template_WaterMark_Internal 2012-080712-CCv2</vt:lpstr>
      <vt:lpstr>12_Mars_Template_WaterMark_Internal 2012-080712-CCv2</vt:lpstr>
      <vt:lpstr>10_Mars_Template_WaterMark_Internal 2012-080712-CCv2</vt:lpstr>
      <vt:lpstr>9_Mars_Template_WaterMark_Internal 2012-080712-CCv2</vt:lpstr>
      <vt:lpstr>8_Mars_Template_WaterMark_Internal 2012-080712-CCv2</vt:lpstr>
      <vt:lpstr>11_Mars_Template_WaterMark_Internal 2012-080712-CCv2</vt:lpstr>
      <vt:lpstr>1_Custom Design</vt:lpstr>
      <vt:lpstr>6_KIND theme</vt:lpstr>
      <vt:lpstr>13_Mars_Template_WaterMark_Internal 2012-080712-CCv2</vt:lpstr>
      <vt:lpstr>think-cell Slide</vt:lpstr>
      <vt:lpstr>KIND 360 – Engagement Story 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We successfully piloted an activation effectiveness exercise to identify the most significant drivers/activations of sales and quantify their impact</vt:lpstr>
      <vt:lpstr>Data Quality Management An unified quality and error detection tool</vt:lpstr>
      <vt:lpstr>Raw data input is checked for standard format and necessary columns before processing</vt:lpstr>
      <vt:lpstr>An anomaly detection framework is designed to check data on business sense and heuristics</vt:lpstr>
      <vt:lpstr>Dynamic identification of new data points helps to track, optimize the solutions and reduces time effort.</vt:lpstr>
      <vt:lpstr>Comparison of aggregated metrics at different levels helps to identify any discrepancy in the data</vt:lpstr>
      <vt:lpstr>Appendix</vt:lpstr>
      <vt:lpstr>PowerPoint Presentation</vt:lpstr>
      <vt:lpstr>PowerPoint Presentation</vt:lpstr>
      <vt:lpstr>Thank You </vt:lpstr>
    </vt:vector>
  </TitlesOfParts>
  <Company>Mars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Estimator Project -RFP</dc:title>
  <dc:creator>Martinez Davila, Luis</dc:creator>
  <cp:lastModifiedBy>Mohit Dhamecha</cp:lastModifiedBy>
  <cp:revision>154</cp:revision>
  <dcterms:created xsi:type="dcterms:W3CDTF">2018-03-15T08:35:15Z</dcterms:created>
  <dcterms:modified xsi:type="dcterms:W3CDTF">2020-06-12T15:42:33Z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0x01010080238261E73C88439BB98AF91E7C8BB9</vt:lpwstr>
  </property>
  <property fmtid="{D5CDD505-2E9C-101B-9397-08002B2CF9AE}" pid="3" name="AuthorIds_UIVersion_4096">
    <vt:lpwstr>59</vt:lpwstr>
  </property>
  <property fmtid="{D5CDD505-2E9C-101B-9397-08002B2CF9AE}" pid="4" name="AuthorIds_UIVersion_6656">
    <vt:lpwstr>59</vt:lpwstr>
  </property>
</Properties>
</file>